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83" r:id="rId2"/>
  </p:sldMasterIdLst>
  <p:notesMasterIdLst>
    <p:notesMasterId r:id="rId85"/>
  </p:notesMasterIdLst>
  <p:handoutMasterIdLst>
    <p:handoutMasterId r:id="rId86"/>
  </p:handoutMasterIdLst>
  <p:sldIdLst>
    <p:sldId id="256" r:id="rId3"/>
    <p:sldId id="403" r:id="rId4"/>
    <p:sldId id="404" r:id="rId5"/>
    <p:sldId id="402" r:id="rId6"/>
    <p:sldId id="405" r:id="rId7"/>
    <p:sldId id="455" r:id="rId8"/>
    <p:sldId id="258" r:id="rId9"/>
    <p:sldId id="363" r:id="rId10"/>
    <p:sldId id="338" r:id="rId11"/>
    <p:sldId id="264" r:id="rId12"/>
    <p:sldId id="467" r:id="rId13"/>
    <p:sldId id="468" r:id="rId14"/>
    <p:sldId id="452" r:id="rId15"/>
    <p:sldId id="298" r:id="rId16"/>
    <p:sldId id="274" r:id="rId17"/>
    <p:sldId id="345" r:id="rId18"/>
    <p:sldId id="346" r:id="rId19"/>
    <p:sldId id="347" r:id="rId20"/>
    <p:sldId id="348" r:id="rId21"/>
    <p:sldId id="275" r:id="rId22"/>
    <p:sldId id="357" r:id="rId23"/>
    <p:sldId id="360" r:id="rId24"/>
    <p:sldId id="356" r:id="rId25"/>
    <p:sldId id="351" r:id="rId26"/>
    <p:sldId id="353" r:id="rId27"/>
    <p:sldId id="354" r:id="rId28"/>
    <p:sldId id="355" r:id="rId29"/>
    <p:sldId id="299" r:id="rId30"/>
    <p:sldId id="301" r:id="rId31"/>
    <p:sldId id="456" r:id="rId32"/>
    <p:sldId id="302" r:id="rId33"/>
    <p:sldId id="364" r:id="rId34"/>
    <p:sldId id="283" r:id="rId35"/>
    <p:sldId id="280" r:id="rId36"/>
    <p:sldId id="365" r:id="rId37"/>
    <p:sldId id="366" r:id="rId38"/>
    <p:sldId id="369" r:id="rId39"/>
    <p:sldId id="288" r:id="rId40"/>
    <p:sldId id="326" r:id="rId41"/>
    <p:sldId id="304" r:id="rId42"/>
    <p:sldId id="422" r:id="rId43"/>
    <p:sldId id="373" r:id="rId44"/>
    <p:sldId id="457" r:id="rId45"/>
    <p:sldId id="374" r:id="rId46"/>
    <p:sldId id="375" r:id="rId47"/>
    <p:sldId id="376" r:id="rId48"/>
    <p:sldId id="377" r:id="rId49"/>
    <p:sldId id="427" r:id="rId50"/>
    <p:sldId id="378" r:id="rId51"/>
    <p:sldId id="379" r:id="rId52"/>
    <p:sldId id="380" r:id="rId53"/>
    <p:sldId id="381" r:id="rId54"/>
    <p:sldId id="428" r:id="rId55"/>
    <p:sldId id="382" r:id="rId56"/>
    <p:sldId id="383" r:id="rId57"/>
    <p:sldId id="384" r:id="rId58"/>
    <p:sldId id="458" r:id="rId59"/>
    <p:sldId id="429" r:id="rId60"/>
    <p:sldId id="385" r:id="rId61"/>
    <p:sldId id="386" r:id="rId62"/>
    <p:sldId id="387" r:id="rId63"/>
    <p:sldId id="388" r:id="rId64"/>
    <p:sldId id="389" r:id="rId65"/>
    <p:sldId id="393" r:id="rId66"/>
    <p:sldId id="394" r:id="rId67"/>
    <p:sldId id="395" r:id="rId68"/>
    <p:sldId id="466" r:id="rId69"/>
    <p:sldId id="459" r:id="rId70"/>
    <p:sldId id="460" r:id="rId71"/>
    <p:sldId id="461" r:id="rId72"/>
    <p:sldId id="462" r:id="rId73"/>
    <p:sldId id="464" r:id="rId74"/>
    <p:sldId id="465" r:id="rId75"/>
    <p:sldId id="324" r:id="rId76"/>
    <p:sldId id="305" r:id="rId77"/>
    <p:sldId id="339" r:id="rId78"/>
    <p:sldId id="336" r:id="rId79"/>
    <p:sldId id="337" r:id="rId80"/>
    <p:sldId id="328" r:id="rId81"/>
    <p:sldId id="327" r:id="rId82"/>
    <p:sldId id="333" r:id="rId83"/>
    <p:sldId id="282" r:id="rId84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20000"/>
      </a:spcBef>
      <a:spcAft>
        <a:spcPct val="0"/>
      </a:spcAft>
      <a:buClr>
        <a:srgbClr val="33CCCC"/>
      </a:buClr>
      <a:buChar char="•"/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33CCCC"/>
      </a:buClr>
      <a:buChar char="•"/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33CCCC"/>
      </a:buClr>
      <a:buChar char="•"/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33CCCC"/>
      </a:buClr>
      <a:buChar char="•"/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33CCCC"/>
      </a:buClr>
      <a:buChar char="•"/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33CCCC"/>
    <a:srgbClr val="0A0A0A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077" autoAdjust="0"/>
    <p:restoredTop sz="86860" autoAdjust="0"/>
  </p:normalViewPr>
  <p:slideViewPr>
    <p:cSldViewPr>
      <p:cViewPr>
        <p:scale>
          <a:sx n="66" d="100"/>
          <a:sy n="66" d="100"/>
        </p:scale>
        <p:origin x="-101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ableStyles" Target="tableStyle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2E76E10C-BC03-4A0B-B835-06A896706229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91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Klik om de opmaakprofielen van de modeltekst te bewerken</a:t>
            </a:r>
          </a:p>
          <a:p>
            <a:pPr lvl="1"/>
            <a:r>
              <a:rPr lang="en-GB" noProof="0" smtClean="0"/>
              <a:t>Tweede niveau</a:t>
            </a:r>
          </a:p>
          <a:p>
            <a:pPr lvl="2"/>
            <a:r>
              <a:rPr lang="en-GB" noProof="0" smtClean="0"/>
              <a:t>Derde niveau</a:t>
            </a:r>
          </a:p>
          <a:p>
            <a:pPr lvl="3"/>
            <a:r>
              <a:rPr lang="en-GB" noProof="0" smtClean="0"/>
              <a:t>Vierde niveau</a:t>
            </a:r>
          </a:p>
          <a:p>
            <a:pPr lvl="4"/>
            <a:r>
              <a:rPr lang="en-GB" noProof="0" smtClean="0"/>
              <a:t>Vijfde niveau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4AEDD483-822B-4D41-A5EF-B331023FB777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70D38-8708-44D1-A659-3AA45932F95E}" type="slidenum">
              <a:rPr lang="en-GB"/>
              <a:pPr/>
              <a:t>1</a:t>
            </a:fld>
            <a:endParaRPr lang="en-GB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BE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2F7CCE-5F6A-4D99-933C-D44D44A81314}" type="slidenum">
              <a:rPr lang="nl-BE" smtClean="0"/>
              <a:pPr/>
              <a:t>12</a:t>
            </a:fld>
            <a:endParaRPr lang="nl-B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1C48D1-EBAA-43F5-922E-D93EEC0216B9}" type="slidenum">
              <a:rPr lang="en-GB"/>
              <a:pPr/>
              <a:t>13</a:t>
            </a:fld>
            <a:endParaRPr lang="en-GB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223B85-EFC1-4E29-83FC-BBA4C0BD173A}" type="slidenum">
              <a:rPr lang="en-GB"/>
              <a:pPr/>
              <a:t>15</a:t>
            </a:fld>
            <a:endParaRPr lang="en-GB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2343BC-8660-4D08-A5A0-0479337BB2CE}" type="slidenum">
              <a:rPr lang="en-GB"/>
              <a:pPr/>
              <a:t>20</a:t>
            </a:fld>
            <a:endParaRPr lang="en-GB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  <a:buClrTx/>
              <a:buFontTx/>
              <a:buNone/>
            </a:pPr>
            <a:fld id="{002492C5-96D0-4124-9B49-F9AF4E879E31}" type="slidenum">
              <a:rPr lang="en-GB" sz="1200">
                <a:latin typeface="Times New Roman" pitchFamily="18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1065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2E5087-F2AF-4555-B323-5A973FE51F2F}" type="slidenum">
              <a:rPr lang="en-GB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A03BD5-058F-42F0-90FC-ED513FCCA347}" type="slidenum">
              <a:rPr lang="en-GB"/>
              <a:pPr/>
              <a:t>29</a:t>
            </a:fld>
            <a:endParaRPr lang="en-GB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BE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6EFD43-7F6A-42CF-B268-CA019B2BB1E7}" type="slidenum">
              <a:rPr lang="en-GB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95DD04-F8C5-4CE6-8F0B-C109F31A0F42}" type="slidenum">
              <a:rPr lang="en-GB"/>
              <a:pPr/>
              <a:t>31</a:t>
            </a:fld>
            <a:endParaRPr lang="en-GB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E6AA8A-555B-4672-9330-88BD9342C3D0}" type="slidenum">
              <a:rPr lang="en-GB"/>
              <a:pPr/>
              <a:t>33</a:t>
            </a:fld>
            <a:endParaRPr lang="en-GB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  <a:buClrTx/>
              <a:buFontTx/>
              <a:buNone/>
            </a:pPr>
            <a:fld id="{1BB18777-DD16-403F-815A-60C67C6C2830}" type="slidenum">
              <a:rPr lang="en-GB" sz="1200">
                <a:latin typeface="Times New Roman" pitchFamily="18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933DCF-ED70-4C16-A02C-5188EE91A441}" type="slidenum">
              <a:rPr lang="en-GB"/>
              <a:pPr/>
              <a:t>34</a:t>
            </a:fld>
            <a:endParaRPr lang="en-GB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F3FDF2-E811-4039-BA32-956A00283781}" type="slidenum">
              <a:rPr lang="en-GB"/>
              <a:pPr/>
              <a:t>38</a:t>
            </a:fld>
            <a:endParaRPr lang="en-GB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B36813-0BD1-4AAE-9F28-32F046CFE0A9}" type="slidenum">
              <a:rPr lang="en-GB"/>
              <a:pPr/>
              <a:t>82</a:t>
            </a:fld>
            <a:endParaRPr lang="en-GB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  <a:buClrTx/>
              <a:buFontTx/>
              <a:buNone/>
            </a:pPr>
            <a:fld id="{4AC01F4F-AF28-49C8-B35E-81C46B564F8C}" type="slidenum">
              <a:rPr lang="en-GB" sz="1200">
                <a:latin typeface="Times New Roman" pitchFamily="18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  <a:buClrTx/>
              <a:buFontTx/>
              <a:buNone/>
            </a:pPr>
            <a:fld id="{BD291592-F39A-4800-8B2C-6662A11DD86A}" type="slidenum">
              <a:rPr lang="en-GB" sz="1200">
                <a:latin typeface="Times New Roman" pitchFamily="18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  <a:buClrTx/>
              <a:buFontTx/>
              <a:buNone/>
            </a:pPr>
            <a:fld id="{AFDFBDB6-8540-4999-98DE-D82A0E39B0FE}" type="slidenum">
              <a:rPr lang="en-GB" sz="1200">
                <a:latin typeface="Times New Roman" pitchFamily="18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C89048-3B07-4F0D-982E-0B258FB9CD39}" type="slidenum">
              <a:rPr lang="en-GB" sz="1200">
                <a:latin typeface="Times New Roman" pitchFamily="18" charset="0"/>
              </a:rPr>
              <a:pPr algn="r"/>
              <a:t>6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22AB42-62B9-413B-BDEF-61F61022AB0C}" type="slidenum">
              <a:rPr lang="en-GB"/>
              <a:pPr/>
              <a:t>7</a:t>
            </a:fld>
            <a:endParaRPr lang="en-GB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8BDDC-0291-40A6-8CF5-F7877A92DCF0}" type="slidenum">
              <a:rPr lang="en-GB"/>
              <a:pPr/>
              <a:t>10</a:t>
            </a:fld>
            <a:endParaRPr lang="en-GB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ru-RU" smtClean="0"/>
              <a:t>В</a:t>
            </a:r>
            <a:r>
              <a:rPr lang="ru-RU" baseline="0" smtClean="0"/>
              <a:t> начале </a:t>
            </a:r>
            <a:endParaRPr lang="nl-BE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03B71F-3680-4C7A-82FA-0048D8A2F24E}" type="slidenum">
              <a:rPr lang="nl-BE" smtClean="0"/>
              <a:pPr/>
              <a:t>11</a:t>
            </a:fld>
            <a:endParaRPr lang="nl-B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9884B2-2147-4648-A8A8-7EF409ED386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FF50FD-5765-4E01-B503-03F8A4038A0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5A85A8-4046-476C-903F-F53FBF44E8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C90F6-EBE8-4B8C-BB78-101B94AF51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273F1715-3A44-4267-AAEF-7EAF7A9F1105}" type="slidenum">
              <a:rPr lang="ru-RU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209A8-696F-4EE9-A843-CF6E89C18C1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7537D4C3-F40C-4551-9F0A-A47E4921C1AF}" type="slidenum">
              <a:rPr lang="ru-RU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D5CDB-A9FF-49C8-865A-04FEAF27D7E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F0716-7AC2-4784-8A4B-3700FA32129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824FF-D2B4-433C-A57D-A6D868F3F9E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E63DF-2076-4482-89ED-7F099E75F4B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DB79B2-5BA2-473A-B62E-26DE90BC95B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8C295-3885-47A3-A10C-7B70C88966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89DDDE99-6F55-411B-B629-8539F3814BC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99101-7F2B-4F03-ABA2-130D906E60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6FC81-6D7C-46E0-BBEC-87567BF0D79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64540-E31B-4105-BE51-74B4E88BB93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834421-FBD4-497F-AF30-D1795F9F7EA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A4F8AB-5C98-4652-83DF-068A897D2D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BCE236-8038-43F4-8F48-8158098BFC1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225A0A-07DC-4AF9-9E0C-B1620C4F22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A09250-A0FB-4F94-BBF7-9D1BAAE3B9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F5C51-6DEF-4FF6-93DA-0B6B2E00FE9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E9965-ACB4-4A39-A218-3A60F25E2E9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modeltitel te bewerken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84888" y="6284913"/>
            <a:ext cx="2462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2500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fld id="{E870983C-86E5-40B2-9C3F-F6234BE61B9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ransition spd="slow" advClick="0" advTm="15000">
    <p:cover/>
  </p:transition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CCCC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CCCC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CCCC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CCCC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3CCCC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3CCCC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3CCCC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3CCCC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3CCCC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5124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</a:defRPr>
            </a:lvl1pPr>
          </a:lstStyle>
          <a:p>
            <a:r>
              <a:rPr lang="nl-BE"/>
              <a:t>24/02/2010</a:t>
            </a:r>
            <a:endParaRPr lang="nl-N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fld id="{D4824CC3-9EE2-46F2-B445-F9728ECDF02C}" type="slidenum">
              <a:rPr lang="ru-RU"/>
              <a:pPr/>
              <a:t>‹#›</a:t>
            </a:fld>
            <a:endParaRPr lang="ru-RU"/>
          </a:p>
        </p:txBody>
      </p:sp>
      <p:grpSp>
        <p:nvGrpSpPr>
          <p:cNvPr id="5129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68" r:id="rId2"/>
    <p:sldLayoutId id="2147483777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8" r:id="rId9"/>
    <p:sldLayoutId id="2147483774" r:id="rId10"/>
    <p:sldLayoutId id="2147483775" r:id="rId11"/>
    <p:sldLayoutId id="2147483779" r:id="rId12"/>
  </p:sldLayoutIdLst>
  <p:transition spd="slow">
    <p:cover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illustrations%20presentation%20virtual%20office/20070427%20Datenbank%20Kontakte.doc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hyperlink" Target="20070508%20Datenbank%20Leistungen.doc" TargetMode="External"/><Relationship Id="rId4" Type="http://schemas.openxmlformats.org/officeDocument/2006/relationships/hyperlink" Target="20070427%20Datenbank%20Akten.doc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45.png"/><Relationship Id="rId4" Type="http://schemas.openxmlformats.org/officeDocument/2006/relationships/image" Target="../media/image16.png"/><Relationship Id="rId9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Worksheet2.xls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png"/><Relationship Id="rId4" Type="http://schemas.openxmlformats.org/officeDocument/2006/relationships/oleObject" Target="../embeddings/Microsoft_Office_Excel_97-2003_Worksheet3.xls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be/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strada.be/" TargetMode="External"/><Relationship Id="rId5" Type="http://schemas.openxmlformats.org/officeDocument/2006/relationships/hyperlink" Target="http://www.jura.be/" TargetMode="External"/><Relationship Id="rId4" Type="http://schemas.openxmlformats.org/officeDocument/2006/relationships/hyperlink" Target="http://www.granddictionaire.com/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://images.google.be/imgres?imgurl=http://www.buysoft.co.kr/imgup/desktop-computer.gif&amp;imgrefurl=http://www.buysoft.co.kr/mall/read.asp?no=509&amp;h=517&amp;w=575&amp;sz=83&amp;tbnid=B7ij_P2vrTr30M:&amp;tbnh=120&amp;tbnw=134&amp;prev=/images?q=desktop+computer+photo&amp;um=1&amp;start=1&amp;sa=X&amp;oi=images&amp;ct=image&amp;cd=1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26767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200" b="1" u="sng" dirty="0" smtClean="0">
                <a:solidFill>
                  <a:schemeClr val="tx1"/>
                </a:solidFill>
              </a:rPr>
              <a:t>Update: Virtual Law Office</a:t>
            </a:r>
            <a:r>
              <a:rPr lang="en-GB" sz="3200" dirty="0" smtClean="0">
                <a:solidFill>
                  <a:schemeClr val="tx1"/>
                </a:solidFill>
              </a:rPr>
              <a:t/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Johan LAMBERS &amp; Anna SUSSAROVA</a:t>
            </a:r>
            <a:br>
              <a:rPr lang="en-GB" sz="2000" dirty="0" smtClean="0">
                <a:solidFill>
                  <a:schemeClr val="tx1"/>
                </a:solidFill>
              </a:rPr>
            </a:br>
            <a:r>
              <a:rPr lang="en-GB" sz="2000" dirty="0" smtClean="0">
                <a:solidFill>
                  <a:schemeClr val="tx1"/>
                </a:solidFill>
              </a:rPr>
              <a:t/>
            </a:r>
            <a:br>
              <a:rPr lang="en-GB" sz="2000" dirty="0" smtClean="0">
                <a:solidFill>
                  <a:schemeClr val="tx1"/>
                </a:solidFill>
              </a:rPr>
            </a:br>
            <a:r>
              <a:rPr lang="en-GB" sz="2000" dirty="0" smtClean="0">
                <a:solidFill>
                  <a:schemeClr val="tx1"/>
                </a:solidFill>
              </a:rPr>
              <a:t>from iustica</a:t>
            </a:r>
            <a:r>
              <a:rPr lang="en-GB" sz="2000" dirty="0" smtClean="0">
                <a:solidFill>
                  <a:srgbClr val="33CCCC"/>
                </a:solidFill>
              </a:rPr>
              <a:t>.BE </a:t>
            </a:r>
            <a:br>
              <a:rPr lang="en-GB" sz="2000" dirty="0" smtClean="0">
                <a:solidFill>
                  <a:srgbClr val="33CCCC"/>
                </a:solidFill>
              </a:rPr>
            </a:br>
            <a:r>
              <a:rPr lang="en-GB" sz="3200" b="1" dirty="0" smtClean="0">
                <a:solidFill>
                  <a:schemeClr val="tx1"/>
                </a:solidFill>
              </a:rPr>
              <a:t/>
            </a:r>
            <a:br>
              <a:rPr lang="en-GB" sz="3200" b="1" dirty="0" smtClean="0">
                <a:solidFill>
                  <a:schemeClr val="tx1"/>
                </a:solidFill>
              </a:rPr>
            </a:br>
            <a:r>
              <a:rPr lang="en-GB" sz="3200" b="1" dirty="0" smtClean="0">
                <a:solidFill>
                  <a:schemeClr val="tx1"/>
                </a:solidFill>
              </a:rPr>
              <a:t/>
            </a:r>
            <a:br>
              <a:rPr lang="en-GB" sz="3200" b="1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23.06.2010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/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5</a:t>
            </a:r>
            <a:r>
              <a:rPr lang="en-GB" sz="3200" baseline="30000" dirty="0" smtClean="0">
                <a:solidFill>
                  <a:schemeClr val="tx1"/>
                </a:solidFill>
              </a:rPr>
              <a:t>th</a:t>
            </a:r>
            <a:r>
              <a:rPr lang="en-GB" sz="3200" dirty="0" smtClean="0">
                <a:solidFill>
                  <a:schemeClr val="tx1"/>
                </a:solidFill>
              </a:rPr>
              <a:t> CIS FORUM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/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Minsk</a:t>
            </a:r>
            <a:endParaRPr lang="en-GB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6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79388" y="6308725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10244" name="Line 7"/>
          <p:cNvSpPr>
            <a:spLocks noChangeShapeType="1"/>
          </p:cNvSpPr>
          <p:nvPr/>
        </p:nvSpPr>
        <p:spPr bwMode="auto">
          <a:xfrm>
            <a:off x="827088" y="2857500"/>
            <a:ext cx="7489825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smtClean="0"/>
              <a:t>3. REQUIRED SKILLS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200000"/>
              </a:lnSpc>
              <a:spcAft>
                <a:spcPts val="1200"/>
              </a:spcAft>
            </a:pPr>
            <a:r>
              <a:rPr lang="en-GB" sz="2400" smtClean="0"/>
              <a:t>Experience with computers</a:t>
            </a:r>
          </a:p>
          <a:p>
            <a:pPr eaLnBrk="1" hangingPunct="1"/>
            <a:r>
              <a:rPr lang="en-GB" sz="2400" smtClean="0"/>
              <a:t>Experience with standard software such as Microsoft Office: Word, Excel, Outlook, Powerpoint, …</a:t>
            </a:r>
          </a:p>
          <a:p>
            <a:pPr eaLnBrk="1" hangingPunct="1">
              <a:lnSpc>
                <a:spcPct val="200000"/>
              </a:lnSpc>
            </a:pPr>
            <a:r>
              <a:rPr lang="en-GB" sz="2400" smtClean="0"/>
              <a:t>Experience with law practice management software</a:t>
            </a:r>
          </a:p>
          <a:p>
            <a:pPr eaLnBrk="1" hangingPunct="1">
              <a:lnSpc>
                <a:spcPct val="200000"/>
              </a:lnSpc>
            </a:pPr>
            <a:r>
              <a:rPr lang="en-GB" sz="2400" smtClean="0"/>
              <a:t>Experience with paperless communication</a:t>
            </a:r>
          </a:p>
        </p:txBody>
      </p:sp>
      <p:sp>
        <p:nvSpPr>
          <p:cNvPr id="1536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79388" y="6237288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16389" name="Line 12"/>
          <p:cNvSpPr>
            <a:spLocks noChangeShapeType="1"/>
          </p:cNvSpPr>
          <p:nvPr/>
        </p:nvSpPr>
        <p:spPr bwMode="auto">
          <a:xfrm>
            <a:off x="827088" y="1700213"/>
            <a:ext cx="7416800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iustica-tite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14313"/>
            <a:ext cx="2357438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692150"/>
          <a:ext cx="8964613" cy="5045076"/>
        </p:xfrm>
        <a:graphic>
          <a:graphicData uri="http://schemas.openxmlformats.org/drawingml/2006/table">
            <a:tbl>
              <a:tblPr/>
              <a:tblGrid>
                <a:gridCol w="8964613"/>
              </a:tblGrid>
              <a:tr h="2522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ingdings" pitchFamily="2" charset="2"/>
                        </a:rPr>
                        <a:t>HARDWARE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</a:tr>
              <a:tr h="2522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SOFTWARE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windows 20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4652963"/>
            <a:ext cx="172402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windows XP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4638675"/>
            <a:ext cx="183991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windows 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4508500"/>
            <a:ext cx="20891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10800000" flipV="1">
            <a:off x="4211638" y="4508500"/>
            <a:ext cx="2089150" cy="17287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140200" y="4581525"/>
            <a:ext cx="2592388" cy="1655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windows 199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679950"/>
            <a:ext cx="1692275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vieux PC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989138"/>
            <a:ext cx="20097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EVOLUTION PC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63900" y="1989138"/>
            <a:ext cx="21717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portable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3663" y="1989138"/>
            <a:ext cx="245745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0" y="1989138"/>
            <a:ext cx="2124075" cy="20875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-18256" y="1862931"/>
            <a:ext cx="2160588" cy="21240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03575" y="1989138"/>
            <a:ext cx="2268538" cy="19446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V="1">
            <a:off x="3203575" y="1916113"/>
            <a:ext cx="2305050" cy="2160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4652963"/>
            <a:ext cx="1763713" cy="12969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0800000" flipV="1">
            <a:off x="0" y="4581525"/>
            <a:ext cx="1619250" cy="13684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0800000" flipV="1">
            <a:off x="1979613" y="4581525"/>
            <a:ext cx="1619250" cy="13684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979613" y="4581525"/>
            <a:ext cx="1763712" cy="1295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iustica-tite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14313"/>
            <a:ext cx="2357438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79388" y="692150"/>
          <a:ext cx="8785225" cy="5492370"/>
        </p:xfrm>
        <a:graphic>
          <a:graphicData uri="http://schemas.openxmlformats.org/drawingml/2006/table">
            <a:tbl>
              <a:tblPr/>
              <a:tblGrid>
                <a:gridCol w="4392612"/>
                <a:gridCol w="4392613"/>
              </a:tblGrid>
              <a:tr h="1445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BE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</a:tr>
              <a:tr h="24860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ingdings" pitchFamily="2" charset="2"/>
                        </a:rPr>
                        <a:t>SOFTWARE </a:t>
                      </a:r>
                      <a:r>
                        <a:rPr kumimoji="0" lang="nl-BE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ingdings" pitchFamily="2" charset="2"/>
                        </a:rPr>
                        <a:t>EXAMPLE : WORD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24860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SOFTWARE ESPECIALLY DEVELOPPED FOR LAWYERS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BE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BE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BE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nl-BE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         ANNUAL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nl-BE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 descr="CICERO UPDAT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4581525"/>
            <a:ext cx="34067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logocicero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581525"/>
            <a:ext cx="332422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lus 15"/>
          <p:cNvSpPr/>
          <p:nvPr/>
        </p:nvSpPr>
        <p:spPr>
          <a:xfrm>
            <a:off x="3563938" y="5157788"/>
            <a:ext cx="936625" cy="8636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pic>
        <p:nvPicPr>
          <p:cNvPr id="18" name="Picture 17" descr="word 200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113" y="2276475"/>
            <a:ext cx="252095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word 200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425" y="2276475"/>
            <a:ext cx="290512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WORD 2000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2205038"/>
            <a:ext cx="2376488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179388" y="2133600"/>
            <a:ext cx="2520950" cy="15827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987675" y="2276475"/>
            <a:ext cx="2663825" cy="12969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V="1">
            <a:off x="250825" y="2205038"/>
            <a:ext cx="2376488" cy="1511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3059113" y="2276475"/>
            <a:ext cx="2520950" cy="12969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smtClean="0"/>
              <a:t>EXCPECTATIONS FOR THE EQUIPMENT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935163"/>
            <a:ext cx="8229600" cy="4662487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</a:pPr>
            <a:r>
              <a:rPr lang="nl-BE" sz="240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work with standardized software (ex: MICROSOFT) which allows paperless management of the office</a:t>
            </a:r>
          </a:p>
          <a:p>
            <a:pPr marL="0" indent="0" eaLnBrk="1" hangingPunct="1">
              <a:spcBef>
                <a:spcPct val="0"/>
              </a:spcBef>
              <a:buClrTx/>
              <a:buFontTx/>
              <a:buChar char="-"/>
            </a:pPr>
            <a:endParaRPr lang="nl-BE" sz="240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ClrTx/>
              <a:buFontTx/>
              <a:buChar char="-"/>
            </a:pPr>
            <a:endParaRPr lang="nl-BE" sz="240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ClrTx/>
              <a:buFontTx/>
              <a:buChar char="-"/>
            </a:pPr>
            <a:endParaRPr lang="nl-BE" sz="240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ClrTx/>
            </a:pPr>
            <a:r>
              <a:rPr lang="nl-BE" sz="240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avoid investements (€10’000 / 8 persons / year) in specialised software especially developped for legal offices</a:t>
            </a:r>
          </a:p>
        </p:txBody>
      </p:sp>
      <p:sp>
        <p:nvSpPr>
          <p:cNvPr id="1843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0" y="6308725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19461" name="Line 12"/>
          <p:cNvSpPr>
            <a:spLocks noChangeShapeType="1"/>
          </p:cNvSpPr>
          <p:nvPr/>
        </p:nvSpPr>
        <p:spPr bwMode="auto">
          <a:xfrm>
            <a:off x="827088" y="1700213"/>
            <a:ext cx="7416800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pic>
        <p:nvPicPr>
          <p:cNvPr id="19462" name="Picture 3" descr="logocicero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652963"/>
            <a:ext cx="3382963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2987675" y="4652963"/>
            <a:ext cx="3960813" cy="1800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 flipV="1">
            <a:off x="2987675" y="4724400"/>
            <a:ext cx="3744913" cy="18732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5" name="Picture 22" descr="20100615 microsoft offic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2636838"/>
            <a:ext cx="1943100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200" smtClean="0"/>
              <a:t>4. FILE MANAGEMENT WITHIN THE VIRTUAL OFFICE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GB" sz="2400" smtClean="0"/>
              <a:t>Data management</a:t>
            </a:r>
          </a:p>
          <a:p>
            <a:pPr eaLnBrk="1" hangingPunct="1">
              <a:lnSpc>
                <a:spcPct val="200000"/>
              </a:lnSpc>
            </a:pPr>
            <a:r>
              <a:rPr lang="en-GB" sz="2400" smtClean="0"/>
              <a:t>Managing documents</a:t>
            </a:r>
          </a:p>
          <a:p>
            <a:pPr eaLnBrk="1" hangingPunct="1">
              <a:lnSpc>
                <a:spcPct val="200000"/>
              </a:lnSpc>
            </a:pPr>
            <a:r>
              <a:rPr lang="en-GB" sz="2400" smtClean="0"/>
              <a:t>Three steps procedure</a:t>
            </a:r>
          </a:p>
        </p:txBody>
      </p:sp>
      <p:sp>
        <p:nvSpPr>
          <p:cNvPr id="2253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0825" y="6237288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20485" name="Line 4"/>
          <p:cNvSpPr>
            <a:spLocks noChangeShapeType="1"/>
          </p:cNvSpPr>
          <p:nvPr/>
        </p:nvSpPr>
        <p:spPr bwMode="auto">
          <a:xfrm>
            <a:off x="684213" y="1773238"/>
            <a:ext cx="7416800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smtClean="0"/>
              <a:t>4.1. Data management</a:t>
            </a:r>
            <a:endParaRPr lang="en-GB" sz="3200" smtClean="0">
              <a:solidFill>
                <a:schemeClr val="tx1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spcAft>
                <a:spcPts val="3600"/>
              </a:spcAft>
            </a:pPr>
            <a:r>
              <a:rPr lang="en-GB" sz="2400" smtClean="0">
                <a:hlinkClick r:id="rId3" action="ppaction://hlinkfile"/>
              </a:rPr>
              <a:t>Database</a:t>
            </a:r>
            <a:r>
              <a:rPr lang="en-GB" sz="2400" smtClean="0"/>
              <a:t> including all contacts (client, opponents, colleagues, third parties, ...), verification of conflicts of interest</a:t>
            </a:r>
          </a:p>
          <a:p>
            <a:pPr marL="609600" indent="-609600" eaLnBrk="1" hangingPunct="1">
              <a:spcAft>
                <a:spcPts val="3600"/>
              </a:spcAft>
            </a:pPr>
            <a:r>
              <a:rPr lang="en-GB" sz="2400" smtClean="0">
                <a:hlinkClick r:id="rId4" action="ppaction://hlinkfile"/>
              </a:rPr>
              <a:t>Database</a:t>
            </a:r>
            <a:r>
              <a:rPr lang="en-GB" sz="2400" smtClean="0"/>
              <a:t> with files (per client, per case matter, …)</a:t>
            </a:r>
          </a:p>
          <a:p>
            <a:pPr marL="609600" indent="-609600" eaLnBrk="1" hangingPunct="1">
              <a:spcAft>
                <a:spcPts val="3600"/>
              </a:spcAft>
            </a:pPr>
            <a:r>
              <a:rPr lang="en-GB" sz="2400" smtClean="0">
                <a:hlinkClick r:id="rId5" action="ppaction://hlinkfile"/>
              </a:rPr>
              <a:t>Database</a:t>
            </a:r>
            <a:r>
              <a:rPr lang="en-GB" sz="2400" smtClean="0"/>
              <a:t> with performances (classified per “dominus litis„, per performer, per form, per client,…)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GB" sz="2000" smtClean="0"/>
          </a:p>
        </p:txBody>
      </p:sp>
      <p:sp>
        <p:nvSpPr>
          <p:cNvPr id="2355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79388" y="6308725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21509" name="Line 4"/>
          <p:cNvSpPr>
            <a:spLocks noChangeShapeType="1"/>
          </p:cNvSpPr>
          <p:nvPr/>
        </p:nvSpPr>
        <p:spPr bwMode="auto">
          <a:xfrm>
            <a:off x="755650" y="1484313"/>
            <a:ext cx="7272338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253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2532" name="Tijdelijke aanduiding voor datum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nl-BE"/>
              <a:t>24/02/2010</a:t>
            </a:r>
            <a:endParaRPr lang="nl-NL"/>
          </a:p>
        </p:txBody>
      </p:sp>
      <p:sp>
        <p:nvSpPr>
          <p:cNvPr id="24581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5606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663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765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0" y="-38100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jdelijke aanduiding voor datum 3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nl-BE" sz="1200"/>
          </a:p>
        </p:txBody>
      </p:sp>
      <p:sp>
        <p:nvSpPr>
          <p:cNvPr id="717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79388" y="6308725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9144000" cy="1143000"/>
          </a:xfrm>
        </p:spPr>
        <p:txBody>
          <a:bodyPr/>
          <a:lstStyle/>
          <a:p>
            <a:pPr algn="ctr" eaLnBrk="1" hangingPunct="1"/>
            <a:r>
              <a:rPr lang="en-GB" sz="3200" b="1" smtClean="0">
                <a:solidFill>
                  <a:schemeClr val="tx1"/>
                </a:solidFill>
              </a:rPr>
              <a:t>TOPICS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003425"/>
            <a:ext cx="7705725" cy="3751263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GB" sz="1900" smtClean="0"/>
              <a:t>Presentation of  iustica</a:t>
            </a:r>
            <a:r>
              <a:rPr lang="en-GB" sz="1900" smtClean="0">
                <a:solidFill>
                  <a:srgbClr val="33CCCC"/>
                </a:solidFill>
              </a:rPr>
              <a:t>.BE </a:t>
            </a:r>
            <a:endParaRPr lang="en-GB" sz="1900" smtClean="0"/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GB" sz="1900" smtClean="0"/>
              <a:t>Generally: the virtual office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GB" sz="1900" smtClean="0"/>
              <a:t>Required skills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GB" sz="1900" smtClean="0"/>
              <a:t>Equipment investments for the virtual office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GB" sz="1900" smtClean="0"/>
              <a:t>File management within the virtual office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GB" sz="1900" smtClean="0"/>
              <a:t>Practice management with the virtual office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GB" sz="1900" smtClean="0"/>
              <a:t>Results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GB" sz="1900" smtClean="0"/>
              <a:t>Conclusions</a:t>
            </a:r>
          </a:p>
        </p:txBody>
      </p:sp>
      <p:sp>
        <p:nvSpPr>
          <p:cNvPr id="11270" name="Line 4"/>
          <p:cNvSpPr>
            <a:spLocks noChangeShapeType="1"/>
          </p:cNvSpPr>
          <p:nvPr/>
        </p:nvSpPr>
        <p:spPr bwMode="auto">
          <a:xfrm>
            <a:off x="827088" y="1484313"/>
            <a:ext cx="7632700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GB" sz="2800" smtClean="0">
                <a:solidFill>
                  <a:schemeClr val="tx1"/>
                </a:solidFill>
              </a:rPr>
              <a:t>4.2. Managing documents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773238"/>
            <a:ext cx="7772400" cy="4608512"/>
          </a:xfrm>
        </p:spPr>
        <p:txBody>
          <a:bodyPr/>
          <a:lstStyle/>
          <a:p>
            <a:pPr marL="609600" indent="-609600" eaLnBrk="1" hangingPunct="1">
              <a:lnSpc>
                <a:spcPct val="70000"/>
              </a:lnSpc>
              <a:spcAft>
                <a:spcPts val="1200"/>
              </a:spcAft>
            </a:pPr>
            <a:r>
              <a:rPr lang="en-GB" sz="2400" smtClean="0"/>
              <a:t>Confidential correspondence / negotiations</a:t>
            </a:r>
          </a:p>
          <a:p>
            <a:pPr marL="609600" indent="-609600" eaLnBrk="1" hangingPunct="1">
              <a:lnSpc>
                <a:spcPct val="70000"/>
              </a:lnSpc>
              <a:spcAft>
                <a:spcPts val="1200"/>
              </a:spcAft>
            </a:pPr>
            <a:r>
              <a:rPr lang="en-GB" sz="2400" smtClean="0"/>
              <a:t>Confidential documents</a:t>
            </a:r>
          </a:p>
          <a:p>
            <a:pPr marL="609600" indent="-609600" eaLnBrk="1" hangingPunct="1">
              <a:lnSpc>
                <a:spcPct val="70000"/>
              </a:lnSpc>
              <a:spcAft>
                <a:spcPts val="1200"/>
              </a:spcAft>
            </a:pPr>
            <a:r>
              <a:rPr lang="en-GB" sz="2400" smtClean="0"/>
              <a:t>Research (jurisprudence, doctrine)</a:t>
            </a:r>
          </a:p>
          <a:p>
            <a:pPr marL="609600" indent="-609600" eaLnBrk="1" hangingPunct="1">
              <a:lnSpc>
                <a:spcPct val="70000"/>
              </a:lnSpc>
              <a:spcAft>
                <a:spcPts val="1200"/>
              </a:spcAft>
            </a:pPr>
            <a:r>
              <a:rPr lang="en-GB" sz="2400" smtClean="0"/>
              <a:t>Trial exhibits</a:t>
            </a:r>
          </a:p>
          <a:p>
            <a:pPr marL="609600" indent="-609600" eaLnBrk="1" hangingPunct="1">
              <a:lnSpc>
                <a:spcPct val="70000"/>
              </a:lnSpc>
              <a:spcAft>
                <a:spcPts val="1200"/>
              </a:spcAft>
            </a:pPr>
            <a:r>
              <a:rPr lang="en-GB" sz="2400" smtClean="0"/>
              <a:t>Trial exhibits of other parties </a:t>
            </a:r>
          </a:p>
          <a:p>
            <a:pPr marL="609600" indent="-609600" eaLnBrk="1" hangingPunct="1">
              <a:lnSpc>
                <a:spcPct val="70000"/>
              </a:lnSpc>
              <a:spcAft>
                <a:spcPts val="1200"/>
              </a:spcAft>
            </a:pPr>
            <a:r>
              <a:rPr lang="en-GB" sz="2400" smtClean="0"/>
              <a:t>Procedure </a:t>
            </a:r>
          </a:p>
          <a:p>
            <a:pPr marL="609600" indent="-609600" eaLnBrk="1" hangingPunct="1">
              <a:lnSpc>
                <a:spcPct val="70000"/>
              </a:lnSpc>
              <a:spcAft>
                <a:spcPts val="1200"/>
              </a:spcAft>
            </a:pPr>
            <a:r>
              <a:rPr lang="en-GB" sz="2400" smtClean="0"/>
              <a:t>Extrajudicial negotiations </a:t>
            </a:r>
          </a:p>
          <a:p>
            <a:pPr marL="609600" indent="-609600" eaLnBrk="1" hangingPunct="1">
              <a:lnSpc>
                <a:spcPct val="70000"/>
              </a:lnSpc>
              <a:spcAft>
                <a:spcPts val="1200"/>
              </a:spcAft>
            </a:pPr>
            <a:r>
              <a:rPr lang="en-GB" sz="2400" smtClean="0"/>
              <a:t>Finances: invoices from and to the law practice</a:t>
            </a:r>
          </a:p>
          <a:p>
            <a:pPr marL="609600" indent="-609600" eaLnBrk="1" hangingPunct="1">
              <a:lnSpc>
                <a:spcPct val="70000"/>
              </a:lnSpc>
              <a:spcAft>
                <a:spcPts val="1200"/>
              </a:spcAft>
            </a:pPr>
            <a:r>
              <a:rPr lang="en-GB" sz="2400" smtClean="0"/>
              <a:t>Finances: third party accounts</a:t>
            </a:r>
            <a:endParaRPr lang="en-GB" sz="2400" smtClean="0">
              <a:solidFill>
                <a:schemeClr val="hlink"/>
              </a:solidFill>
            </a:endParaRPr>
          </a:p>
          <a:p>
            <a:pPr marL="609600" indent="-609600" eaLnBrk="1" hangingPunct="1">
              <a:lnSpc>
                <a:spcPct val="60000"/>
              </a:lnSpc>
            </a:pPr>
            <a:endParaRPr lang="en-GB" sz="1700" smtClean="0"/>
          </a:p>
        </p:txBody>
      </p:sp>
      <p:sp>
        <p:nvSpPr>
          <p:cNvPr id="2867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23850" y="6308725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26629" name="Line 4"/>
          <p:cNvSpPr>
            <a:spLocks noChangeShapeType="1"/>
          </p:cNvSpPr>
          <p:nvPr/>
        </p:nvSpPr>
        <p:spPr bwMode="auto">
          <a:xfrm>
            <a:off x="755650" y="1557338"/>
            <a:ext cx="7488238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7652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nl-BE"/>
              <a:t>24/02/2010</a:t>
            </a:r>
            <a:endParaRPr lang="nl-NL"/>
          </a:p>
        </p:txBody>
      </p:sp>
      <p:sp>
        <p:nvSpPr>
          <p:cNvPr id="2970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765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0" y="-38100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0726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14313" y="6286500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5750"/>
            <a:ext cx="7772400" cy="1143000"/>
          </a:xfrm>
        </p:spPr>
        <p:txBody>
          <a:bodyPr/>
          <a:lstStyle/>
          <a:p>
            <a:pPr eaLnBrk="1" hangingPunct="1"/>
            <a:r>
              <a:rPr lang="en-GB" sz="3200" smtClean="0"/>
              <a:t>4.3. Three-step procedure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7772400" cy="4114800"/>
          </a:xfrm>
        </p:spPr>
        <p:txBody>
          <a:bodyPr/>
          <a:lstStyle/>
          <a:p>
            <a:pPr eaLnBrk="1" hangingPunct="1"/>
            <a:r>
              <a:rPr lang="en-GB" sz="2000" b="1" smtClean="0"/>
              <a:t>First step: Task to do on the agenda</a:t>
            </a:r>
            <a:r>
              <a:rPr lang="en-GB" sz="2000" smtClean="0"/>
              <a:t>. EX.: Call the client </a:t>
            </a:r>
          </a:p>
          <a:p>
            <a:pPr eaLnBrk="1" hangingPunct="1"/>
            <a:r>
              <a:rPr lang="en-GB" sz="2000" b="1" smtClean="0"/>
              <a:t>Second step: Implementation of task. </a:t>
            </a:r>
            <a:r>
              <a:rPr lang="en-GB" sz="2000" smtClean="0"/>
              <a:t>EX.: I call the client</a:t>
            </a:r>
          </a:p>
          <a:p>
            <a:pPr eaLnBrk="1" hangingPunct="1"/>
            <a:r>
              <a:rPr lang="en-GB" sz="2000" b="1" smtClean="0"/>
              <a:t>Third step: Next task. </a:t>
            </a:r>
            <a:r>
              <a:rPr lang="en-GB" sz="2000" smtClean="0"/>
              <a:t>EX.: agreement on meeting with the client </a:t>
            </a:r>
          </a:p>
          <a:p>
            <a:pPr eaLnBrk="1" hangingPunct="1">
              <a:buFontTx/>
              <a:buNone/>
            </a:pPr>
            <a:endParaRPr lang="en-GB" sz="2000" smtClean="0"/>
          </a:p>
          <a:p>
            <a:pPr eaLnBrk="1" hangingPunct="1">
              <a:buFontTx/>
              <a:buNone/>
            </a:pPr>
            <a:r>
              <a:rPr lang="en-GB" sz="2000" smtClean="0"/>
              <a:t>Then </a:t>
            </a:r>
          </a:p>
          <a:p>
            <a:pPr eaLnBrk="1" hangingPunct="1"/>
            <a:r>
              <a:rPr lang="en-GB" sz="2000" b="1" smtClean="0"/>
              <a:t>First step: Task to do on the agenda. </a:t>
            </a:r>
            <a:r>
              <a:rPr lang="en-GB" sz="2000" smtClean="0"/>
              <a:t>EX: Meet the client </a:t>
            </a:r>
          </a:p>
          <a:p>
            <a:pPr eaLnBrk="1" hangingPunct="1"/>
            <a:r>
              <a:rPr lang="en-GB" sz="2000" b="1" smtClean="0"/>
              <a:t>Second step: Implementation of the task. </a:t>
            </a:r>
            <a:r>
              <a:rPr lang="en-GB" sz="2000" smtClean="0"/>
              <a:t>EX.: meeting with the client  and agreement to represent his interests</a:t>
            </a:r>
          </a:p>
          <a:p>
            <a:pPr eaLnBrk="1" hangingPunct="1"/>
            <a:r>
              <a:rPr lang="en-GB" sz="2000" b="1" smtClean="0"/>
              <a:t>Third step: Next Task. </a:t>
            </a:r>
            <a:r>
              <a:rPr lang="en-GB" sz="2000" smtClean="0"/>
              <a:t>EX.: Opening of a new file</a:t>
            </a:r>
          </a:p>
          <a:p>
            <a:pPr eaLnBrk="1" hangingPunct="1">
              <a:buFontTx/>
              <a:buNone/>
            </a:pPr>
            <a:endParaRPr lang="en-GB" sz="2000" smtClean="0"/>
          </a:p>
          <a:p>
            <a:pPr eaLnBrk="1" hangingPunct="1">
              <a:buFontTx/>
              <a:buNone/>
            </a:pPr>
            <a:r>
              <a:rPr lang="en-GB" sz="2000" smtClean="0"/>
              <a:t>Then…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000" smtClean="0"/>
          </a:p>
        </p:txBody>
      </p:sp>
      <p:sp>
        <p:nvSpPr>
          <p:cNvPr id="29701" name="Line 4"/>
          <p:cNvSpPr>
            <a:spLocks noChangeShapeType="1"/>
          </p:cNvSpPr>
          <p:nvPr/>
        </p:nvSpPr>
        <p:spPr bwMode="auto">
          <a:xfrm>
            <a:off x="755650" y="1484313"/>
            <a:ext cx="7416800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379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4822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8575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5846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687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379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/>
            <a:r>
              <a:rPr lang="en-GB" sz="2800" smtClean="0"/>
              <a:t>5. VIRTUAL LAW PRACTICE MANAGEMENT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313"/>
            <a:ext cx="8229600" cy="4840287"/>
          </a:xfrm>
        </p:spPr>
        <p:txBody>
          <a:bodyPr/>
          <a:lstStyle/>
          <a:p>
            <a:pPr eaLnBrk="1" hangingPunct="1">
              <a:spcAft>
                <a:spcPts val="3000"/>
              </a:spcAft>
            </a:pPr>
            <a:r>
              <a:rPr lang="en-GB" sz="2400" smtClean="0"/>
              <a:t>Staff management</a:t>
            </a:r>
          </a:p>
          <a:p>
            <a:pPr eaLnBrk="1" hangingPunct="1">
              <a:spcAft>
                <a:spcPts val="3000"/>
              </a:spcAft>
            </a:pPr>
            <a:r>
              <a:rPr lang="en-GB" sz="2400" smtClean="0"/>
              <a:t>Finances</a:t>
            </a:r>
          </a:p>
          <a:p>
            <a:pPr eaLnBrk="1" hangingPunct="1">
              <a:spcAft>
                <a:spcPts val="3000"/>
              </a:spcAft>
            </a:pPr>
            <a:r>
              <a:rPr lang="en-GB" sz="2400" smtClean="0"/>
              <a:t>IT-administration</a:t>
            </a:r>
          </a:p>
          <a:p>
            <a:pPr eaLnBrk="1" hangingPunct="1">
              <a:spcAft>
                <a:spcPts val="3000"/>
              </a:spcAft>
            </a:pPr>
            <a:r>
              <a:rPr lang="en-GB" sz="2400" smtClean="0"/>
              <a:t>Continuing education</a:t>
            </a:r>
          </a:p>
          <a:p>
            <a:pPr eaLnBrk="1" hangingPunct="1">
              <a:spcAft>
                <a:spcPts val="3000"/>
              </a:spcAft>
            </a:pPr>
            <a:r>
              <a:rPr lang="en-GB" sz="2400" smtClean="0"/>
              <a:t>PR and Marketing</a:t>
            </a:r>
          </a:p>
          <a:p>
            <a:pPr eaLnBrk="1" hangingPunct="1">
              <a:buFontTx/>
              <a:buNone/>
            </a:pPr>
            <a:endParaRPr lang="en-GB" sz="2400" smtClean="0"/>
          </a:p>
        </p:txBody>
      </p:sp>
      <p:sp>
        <p:nvSpPr>
          <p:cNvPr id="3891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0825" y="6308725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34821" name="Line 4"/>
          <p:cNvSpPr>
            <a:spLocks noChangeShapeType="1"/>
          </p:cNvSpPr>
          <p:nvPr/>
        </p:nvSpPr>
        <p:spPr bwMode="auto">
          <a:xfrm>
            <a:off x="827088" y="1484313"/>
            <a:ext cx="7345362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smtClean="0"/>
              <a:t>5.1. Staff management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628775"/>
            <a:ext cx="8769350" cy="4695825"/>
          </a:xfrm>
        </p:spPr>
        <p:txBody>
          <a:bodyPr/>
          <a:lstStyle/>
          <a:p>
            <a:pPr marL="609600" indent="-609600" eaLnBrk="1" hangingPunct="1">
              <a:spcBef>
                <a:spcPct val="0"/>
              </a:spcBef>
            </a:pPr>
            <a:r>
              <a:rPr lang="en-GB" sz="2400" smtClean="0"/>
              <a:t>Working from home</a:t>
            </a:r>
          </a:p>
          <a:p>
            <a:pPr marL="609600" indent="-609600" eaLnBrk="1" hangingPunct="1">
              <a:spcBef>
                <a:spcPct val="0"/>
              </a:spcBef>
              <a:buFont typeface="Wingdings 2" pitchFamily="18" charset="2"/>
              <a:buNone/>
            </a:pPr>
            <a:endParaRPr lang="en-GB" sz="2400" smtClean="0"/>
          </a:p>
          <a:p>
            <a:pPr marL="609600" indent="-609600" eaLnBrk="1" hangingPunct="1">
              <a:spcAft>
                <a:spcPts val="7200"/>
              </a:spcAft>
            </a:pPr>
            <a:r>
              <a:rPr lang="en-GB" sz="2400" smtClean="0"/>
              <a:t>Mobile working </a:t>
            </a:r>
            <a:r>
              <a:rPr lang="en-GB" sz="2400" smtClean="0">
                <a:sym typeface="Wingdings" pitchFamily="2" charset="2"/>
              </a:rPr>
              <a:t> office anywhere on the planet, even in the sky</a:t>
            </a:r>
            <a:endParaRPr lang="en-GB" sz="2400" smtClean="0"/>
          </a:p>
        </p:txBody>
      </p:sp>
      <p:sp>
        <p:nvSpPr>
          <p:cNvPr id="3993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0" y="6308725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35845" name="Line 4"/>
          <p:cNvSpPr>
            <a:spLocks noChangeShapeType="1"/>
          </p:cNvSpPr>
          <p:nvPr/>
        </p:nvSpPr>
        <p:spPr bwMode="auto">
          <a:xfrm>
            <a:off x="755650" y="1484313"/>
            <a:ext cx="7345363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pic>
        <p:nvPicPr>
          <p:cNvPr id="35846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4538"/>
            <a:ext cx="1735138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logocicero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52963"/>
            <a:ext cx="2243138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7" descr="OC2007a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050" y="3213100"/>
            <a:ext cx="165735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 descr="portabl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8175" y="5157788"/>
            <a:ext cx="15922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0" descr="20100616 Explorer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8038" y="4221163"/>
            <a:ext cx="11049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1" descr="20100616 teletravail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2138" y="3500438"/>
            <a:ext cx="474186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:\ALL\IUSTICA.BE\00504-00001\5th CIS FORUM Minsk\PRESENTATIONS\20100616 fotos virtual office\DSC0205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0" y="285750"/>
            <a:ext cx="3167063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atum 3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nl-BE" sz="1200"/>
          </a:p>
        </p:txBody>
      </p:sp>
      <p:sp>
        <p:nvSpPr>
          <p:cNvPr id="12291" name="Tijdelijke aanduiding voor voettekst 4"/>
          <p:cNvSpPr txBox="1">
            <a:spLocks noGrp="1"/>
          </p:cNvSpPr>
          <p:nvPr/>
        </p:nvSpPr>
        <p:spPr bwMode="auto">
          <a:xfrm>
            <a:off x="179388" y="6165850"/>
            <a:ext cx="2462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nl-NL" sz="1200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9144000" cy="1143000"/>
          </a:xfrm>
        </p:spPr>
        <p:txBody>
          <a:bodyPr/>
          <a:lstStyle/>
          <a:p>
            <a:pPr eaLnBrk="1" hangingPunct="1"/>
            <a:r>
              <a:rPr lang="en-GB" sz="3200" smtClean="0">
                <a:solidFill>
                  <a:schemeClr val="tx1"/>
                </a:solidFill>
              </a:rPr>
              <a:t>1. Presentation of iustica.BE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003425"/>
            <a:ext cx="9144000" cy="3751263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800" dirty="0" smtClean="0"/>
              <a:t>Team of 8 lawyers, specialized by language and by field of law : </a:t>
            </a:r>
          </a:p>
          <a:p>
            <a:pPr marL="640080" lvl="1" indent="-246888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GB" sz="1800" dirty="0" smtClean="0"/>
              <a:t>Dutch, French, English, German and Russian</a:t>
            </a:r>
          </a:p>
          <a:p>
            <a:pPr marL="640080" lvl="1" indent="-246888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GB" sz="1800" dirty="0" smtClean="0"/>
              <a:t>Corporate and Associations, Commercial Law, Labour Law, International Private Law</a:t>
            </a:r>
          </a:p>
          <a:p>
            <a:pPr marL="640080" lvl="1" indent="-246888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GB" sz="1800" dirty="0" smtClean="0"/>
              <a:t>Working mostly </a:t>
            </a:r>
            <a:r>
              <a:rPr lang="en-GB" sz="1800" dirty="0" smtClean="0"/>
              <a:t>in team on </a:t>
            </a:r>
            <a:r>
              <a:rPr lang="en-GB" sz="1800" dirty="0" smtClean="0"/>
              <a:t>the files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800" dirty="0" smtClean="0"/>
              <a:t>Only one administrative employee</a:t>
            </a:r>
          </a:p>
        </p:txBody>
      </p:sp>
      <p:sp>
        <p:nvSpPr>
          <p:cNvPr id="12294" name="Line 4"/>
          <p:cNvSpPr>
            <a:spLocks noChangeShapeType="1"/>
          </p:cNvSpPr>
          <p:nvPr/>
        </p:nvSpPr>
        <p:spPr bwMode="auto">
          <a:xfrm>
            <a:off x="827088" y="1484313"/>
            <a:ext cx="7632700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5175"/>
            <a:ext cx="914400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604250" cy="1143000"/>
          </a:xfrm>
        </p:spPr>
        <p:txBody>
          <a:bodyPr/>
          <a:lstStyle/>
          <a:p>
            <a:pPr eaLnBrk="1" hangingPunct="1"/>
            <a:r>
              <a:rPr lang="en-GB" sz="3200" smtClean="0"/>
              <a:t>5.2. Finances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200000"/>
              </a:lnSpc>
            </a:pPr>
            <a:r>
              <a:rPr lang="en-GB" sz="2800" smtClean="0"/>
              <a:t>Planning </a:t>
            </a:r>
          </a:p>
          <a:p>
            <a:pPr marL="609600" indent="-609600" eaLnBrk="1" hangingPunct="1">
              <a:lnSpc>
                <a:spcPct val="200000"/>
              </a:lnSpc>
            </a:pPr>
            <a:r>
              <a:rPr lang="en-GB" sz="2800" smtClean="0"/>
              <a:t>Complete Accounting</a:t>
            </a:r>
          </a:p>
          <a:p>
            <a:pPr marL="609600" indent="-609600" eaLnBrk="1" hangingPunct="1">
              <a:lnSpc>
                <a:spcPct val="200000"/>
              </a:lnSpc>
            </a:pPr>
            <a:r>
              <a:rPr lang="en-GB" sz="2800" smtClean="0"/>
              <a:t>Internal controlling</a:t>
            </a:r>
          </a:p>
        </p:txBody>
      </p:sp>
      <p:sp>
        <p:nvSpPr>
          <p:cNvPr id="4096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79388" y="6308725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37893" name="Line 4"/>
          <p:cNvSpPr>
            <a:spLocks noChangeShapeType="1"/>
          </p:cNvSpPr>
          <p:nvPr/>
        </p:nvSpPr>
        <p:spPr bwMode="auto">
          <a:xfrm>
            <a:off x="755650" y="1484313"/>
            <a:ext cx="6913563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4199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448800" cy="7088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dirty="0" smtClean="0"/>
              <a:t>5.3. IT-administration</a:t>
            </a:r>
            <a:r>
              <a:rPr lang="en-GB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0909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GB" sz="2400" smtClean="0"/>
              <a:t>Loose fear and scepticism of IT-devices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GB" sz="2400" smtClean="0"/>
              <a:t>Help and guidance through IT professionals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GB" sz="2400" smtClean="0"/>
              <a:t>Continuing improvement and upgrading of programmes through feedback from lawyers to programmers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GB" sz="2400" smtClean="0"/>
              <a:t>PASSWORD Management 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GB" sz="2400" smtClean="0"/>
              <a:t>BACK UP Management	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GB" sz="2400" smtClean="0"/>
              <a:t>VIRUS Management</a:t>
            </a:r>
          </a:p>
        </p:txBody>
      </p:sp>
      <p:sp>
        <p:nvSpPr>
          <p:cNvPr id="4301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0825" y="6237288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39941" name="Line 4"/>
          <p:cNvSpPr>
            <a:spLocks noChangeShapeType="1"/>
          </p:cNvSpPr>
          <p:nvPr/>
        </p:nvSpPr>
        <p:spPr bwMode="auto">
          <a:xfrm>
            <a:off x="755650" y="1484313"/>
            <a:ext cx="7272338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692150"/>
            <a:ext cx="7772400" cy="9382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26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GB" sz="26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26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5.4. </a:t>
            </a:r>
            <a:r>
              <a:rPr lang="en-GB" sz="2600" smtClean="0"/>
              <a:t>Continuous Learning</a:t>
            </a:r>
            <a:r>
              <a:rPr lang="en-GB" sz="26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GB" sz="26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GB" sz="26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00213"/>
            <a:ext cx="7772400" cy="4395787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GB" sz="2400" smtClean="0"/>
              <a:t>User‘s manual (know how sharing and management)</a:t>
            </a:r>
          </a:p>
          <a:p>
            <a:pPr marL="609600" indent="-609600" eaLnBrk="1" hangingPunct="1">
              <a:lnSpc>
                <a:spcPct val="90000"/>
              </a:lnSpc>
              <a:spcAft>
                <a:spcPts val="1800"/>
              </a:spcAft>
              <a:buFont typeface="Wingdings 2" pitchFamily="18" charset="2"/>
              <a:buNone/>
            </a:pPr>
            <a:endParaRPr lang="en-GB" sz="2400" smtClean="0"/>
          </a:p>
          <a:p>
            <a:pPr marL="609600" indent="-609600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GB" sz="2400" smtClean="0"/>
              <a:t>Online-library</a:t>
            </a:r>
          </a:p>
          <a:p>
            <a:pPr marL="609600" indent="-609600" eaLnBrk="1" hangingPunct="1">
              <a:lnSpc>
                <a:spcPct val="90000"/>
              </a:lnSpc>
              <a:spcAft>
                <a:spcPts val="1800"/>
              </a:spcAft>
            </a:pPr>
            <a:endParaRPr lang="en-GB" sz="2400" smtClean="0"/>
          </a:p>
          <a:p>
            <a:pPr marL="609600" indent="-609600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GB" sz="2400" smtClean="0"/>
              <a:t>Management of knowledge / know-how</a:t>
            </a:r>
            <a:endParaRPr lang="en-GB" sz="2400" smtClean="0">
              <a:sym typeface="Wingdings" pitchFamily="2" charset="2"/>
            </a:endParaRPr>
          </a:p>
          <a:p>
            <a:pPr marL="609600" indent="-609600" eaLnBrk="1" hangingPunct="1">
              <a:spcAft>
                <a:spcPts val="1800"/>
              </a:spcAft>
              <a:buFontTx/>
              <a:buNone/>
            </a:pPr>
            <a:endParaRPr lang="en-GB" sz="2200" smtClean="0"/>
          </a:p>
        </p:txBody>
      </p:sp>
      <p:sp>
        <p:nvSpPr>
          <p:cNvPr id="4403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0825" y="6237288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827088" y="1268413"/>
            <a:ext cx="6913562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45062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46086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4915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smtClean="0"/>
              <a:t>5.5. PR and Marketing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28775"/>
            <a:ext cx="7772400" cy="4586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GB" sz="2400" smtClean="0"/>
              <a:t>Website as means of representation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Tx/>
              <a:buNone/>
            </a:pPr>
            <a:endParaRPr lang="en-GB" sz="2400" smtClean="0"/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GB" sz="2400" smtClean="0"/>
              <a:t>Advertising on the internet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Tx/>
              <a:buNone/>
            </a:pPr>
            <a:endParaRPr lang="en-GB" sz="2400" smtClean="0"/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GB" sz="2400" smtClean="0"/>
              <a:t>Participation in virtual networks, conferences and seminars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Tx/>
              <a:buNone/>
            </a:pPr>
            <a:endParaRPr lang="en-GB" sz="2400" smtClean="0"/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GB" sz="2400" smtClean="0"/>
              <a:t>Internet search of customer markets </a:t>
            </a:r>
          </a:p>
        </p:txBody>
      </p:sp>
      <p:sp>
        <p:nvSpPr>
          <p:cNvPr id="5017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79388" y="6237288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45061" name="Line 6"/>
          <p:cNvSpPr>
            <a:spLocks noChangeShapeType="1"/>
          </p:cNvSpPr>
          <p:nvPr/>
        </p:nvSpPr>
        <p:spPr bwMode="auto">
          <a:xfrm>
            <a:off x="827088" y="1557338"/>
            <a:ext cx="6913562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/>
              <a:t>6. RESULTS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3200" smtClean="0"/>
              <a:t>File management</a:t>
            </a:r>
          </a:p>
          <a:p>
            <a:pPr eaLnBrk="1" hangingPunct="1">
              <a:lnSpc>
                <a:spcPct val="200000"/>
              </a:lnSpc>
            </a:pPr>
            <a:r>
              <a:rPr lang="en-GB" sz="3200" smtClean="0"/>
              <a:t>Communication</a:t>
            </a:r>
          </a:p>
          <a:p>
            <a:pPr eaLnBrk="1" hangingPunct="1">
              <a:lnSpc>
                <a:spcPct val="200000"/>
              </a:lnSpc>
            </a:pPr>
            <a:r>
              <a:rPr lang="en-GB" sz="3200" smtClean="0"/>
              <a:t>Law Practice management</a:t>
            </a:r>
          </a:p>
        </p:txBody>
      </p:sp>
      <p:sp>
        <p:nvSpPr>
          <p:cNvPr id="5120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0825" y="6308725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auto">
          <a:xfrm>
            <a:off x="755650" y="1557338"/>
            <a:ext cx="6913563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jdelijke aanduiding voor datum 3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nl-BE" sz="1200"/>
          </a:p>
        </p:txBody>
      </p:sp>
      <p:sp>
        <p:nvSpPr>
          <p:cNvPr id="1032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79388" y="6237288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9144000" cy="1143000"/>
          </a:xfrm>
        </p:spPr>
        <p:txBody>
          <a:bodyPr/>
          <a:lstStyle/>
          <a:p>
            <a:pPr eaLnBrk="1" hangingPunct="1"/>
            <a:r>
              <a:rPr lang="en-GB" sz="3200" smtClean="0">
                <a:solidFill>
                  <a:schemeClr val="tx1"/>
                </a:solidFill>
              </a:rPr>
              <a:t>1. Presentation of iustica.BE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003425"/>
            <a:ext cx="5764213" cy="3751263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smtClean="0"/>
              <a:t>International SME clientèle :</a:t>
            </a:r>
          </a:p>
        </p:txBody>
      </p:sp>
      <p:sp>
        <p:nvSpPr>
          <p:cNvPr id="1031" name="Line 4"/>
          <p:cNvSpPr>
            <a:spLocks noChangeShapeType="1"/>
          </p:cNvSpPr>
          <p:nvPr/>
        </p:nvSpPr>
        <p:spPr bwMode="auto">
          <a:xfrm>
            <a:off x="827088" y="1484313"/>
            <a:ext cx="7632700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1116013" y="2565400"/>
          <a:ext cx="6780212" cy="4002088"/>
        </p:xfrm>
        <a:graphic>
          <a:graphicData uri="http://schemas.openxmlformats.org/presentationml/2006/ole">
            <p:oleObj spid="_x0000_s1026" name="Grafiek" r:id="rId4" imgW="6800772" imgH="4010133" progId="Excel.Sheet.8">
              <p:embed followColorScheme="full"/>
            </p:oleObj>
          </a:graphicData>
        </a:graphic>
      </p:graphicFrame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smtClean="0"/>
              <a:t>6.1. Results : file management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557338"/>
            <a:ext cx="7632700" cy="4767262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en-GB" smtClean="0"/>
              <a:t>Improved draft management</a:t>
            </a:r>
          </a:p>
          <a:p>
            <a:pPr eaLnBrk="1" hangingPunct="1">
              <a:spcAft>
                <a:spcPts val="1800"/>
              </a:spcAft>
            </a:pPr>
            <a:r>
              <a:rPr lang="en-GB" smtClean="0"/>
              <a:t>Improved data management</a:t>
            </a:r>
          </a:p>
          <a:p>
            <a:pPr eaLnBrk="1" hangingPunct="1">
              <a:spcAft>
                <a:spcPts val="1800"/>
              </a:spcAft>
            </a:pPr>
            <a:r>
              <a:rPr lang="en-GB" smtClean="0"/>
              <a:t>Improved time management</a:t>
            </a:r>
          </a:p>
          <a:p>
            <a:pPr eaLnBrk="1" hangingPunct="1">
              <a:spcAft>
                <a:spcPts val="1800"/>
              </a:spcAft>
            </a:pPr>
            <a:r>
              <a:rPr lang="en-GB" smtClean="0"/>
              <a:t>More efficient research</a:t>
            </a:r>
          </a:p>
          <a:p>
            <a:pPr eaLnBrk="1" hangingPunct="1">
              <a:spcAft>
                <a:spcPts val="1800"/>
              </a:spcAft>
            </a:pPr>
            <a:r>
              <a:rPr lang="en-GB" smtClean="0"/>
              <a:t>Exact accounting for time spent</a:t>
            </a:r>
          </a:p>
          <a:p>
            <a:pPr eaLnBrk="1" hangingPunct="1">
              <a:spcAft>
                <a:spcPts val="1800"/>
              </a:spcAft>
            </a:pPr>
            <a:r>
              <a:rPr lang="en-GB" smtClean="0"/>
              <a:t>Improved cost </a:t>
            </a:r>
            <a:r>
              <a:rPr lang="nl-BE" smtClean="0"/>
              <a:t>f</a:t>
            </a:r>
            <a:r>
              <a:rPr lang="en-US" smtClean="0"/>
              <a:t>orecasting for the client</a:t>
            </a:r>
            <a:endParaRPr lang="en-GB" smtClean="0"/>
          </a:p>
        </p:txBody>
      </p:sp>
      <p:sp>
        <p:nvSpPr>
          <p:cNvPr id="5222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23850" y="6492875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755650" y="1484313"/>
            <a:ext cx="7200900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mtClean="0"/>
              <a:t>Improved draft management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nl-BE" sz="2400" smtClean="0"/>
              <a:t>    files saved under different names (versions) as often as necessary, possibility to retrace evolution of discussions / negociations / preparations</a:t>
            </a:r>
            <a:endParaRPr lang="nl-NL" smtClean="0"/>
          </a:p>
        </p:txBody>
      </p:sp>
      <p:sp>
        <p:nvSpPr>
          <p:cNvPr id="532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5427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mtClean="0"/>
              <a:t>Improved data management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nl-BE" sz="2400" smtClean="0"/>
              <a:t>    </a:t>
            </a:r>
            <a:endParaRPr lang="nl-NL" smtClean="0"/>
          </a:p>
        </p:txBody>
      </p:sp>
      <p:sp>
        <p:nvSpPr>
          <p:cNvPr id="532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5939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042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144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246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6144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mtClean="0"/>
              <a:t>Improved time management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nl-BE" smtClean="0"/>
              <a:t> Introduction of dates in a far future, shared agenda</a:t>
            </a:r>
            <a:endParaRPr lang="nl-NL" smtClean="0"/>
          </a:p>
        </p:txBody>
      </p:sp>
      <p:sp>
        <p:nvSpPr>
          <p:cNvPr id="6349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8625" y="6072188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451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jdelijke aanduiding voor datum 3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nl-BE" sz="1200"/>
          </a:p>
        </p:txBody>
      </p:sp>
      <p:sp>
        <p:nvSpPr>
          <p:cNvPr id="2052" name="Tijdelijke aanduiding voor voettekst 4"/>
          <p:cNvSpPr txBox="1">
            <a:spLocks noGrp="1"/>
          </p:cNvSpPr>
          <p:nvPr/>
        </p:nvSpPr>
        <p:spPr bwMode="auto">
          <a:xfrm>
            <a:off x="6084888" y="6284913"/>
            <a:ext cx="2462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nl-NL" sz="1200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205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20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7772400" cy="1143000"/>
          </a:xfrm>
        </p:spPr>
        <p:txBody>
          <a:bodyPr/>
          <a:lstStyle/>
          <a:p>
            <a:pPr eaLnBrk="1" hangingPunct="1"/>
            <a:r>
              <a:rPr lang="en-GB" sz="3200" smtClean="0">
                <a:solidFill>
                  <a:schemeClr val="tx1"/>
                </a:solidFill>
              </a:rPr>
              <a:t>1. Presentation of iustica.BE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003425"/>
            <a:ext cx="5764213" cy="3751263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smtClean="0"/>
              <a:t>Mostly through referrals :</a:t>
            </a:r>
          </a:p>
        </p:txBody>
      </p:sp>
      <p:sp>
        <p:nvSpPr>
          <p:cNvPr id="2" name="Line 4"/>
          <p:cNvSpPr>
            <a:spLocks noChangeShapeType="1"/>
          </p:cNvSpPr>
          <p:nvPr/>
        </p:nvSpPr>
        <p:spPr bwMode="auto">
          <a:xfrm>
            <a:off x="827088" y="1484313"/>
            <a:ext cx="7632700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graphicFrame>
        <p:nvGraphicFramePr>
          <p:cNvPr id="2050" name="Object 44"/>
          <p:cNvGraphicFramePr>
            <a:graphicFrameLocks noChangeAspect="1"/>
          </p:cNvGraphicFramePr>
          <p:nvPr/>
        </p:nvGraphicFramePr>
        <p:xfrm>
          <a:off x="357188" y="2643188"/>
          <a:ext cx="8475662" cy="4000500"/>
        </p:xfrm>
        <a:graphic>
          <a:graphicData uri="http://schemas.openxmlformats.org/presentationml/2006/ole">
            <p:oleObj spid="_x0000_s2050" name="Grafiek" r:id="rId4" imgW="7734254" imgH="4010133" progId="Excel.Sheet.8">
              <p:embed followColorScheme="full"/>
            </p:oleObj>
          </a:graphicData>
        </a:graphic>
      </p:graphicFrame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554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645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8625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5540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nl-BE"/>
              <a:t>24/02/2010</a:t>
            </a:r>
            <a:endParaRPr lang="nl-NL"/>
          </a:p>
        </p:txBody>
      </p:sp>
      <p:sp>
        <p:nvSpPr>
          <p:cNvPr id="6656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655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758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6656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mtClean="0"/>
              <a:t>Improved legal research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BE" sz="2400" smtClean="0"/>
              <a:t>links to relevant websites in files</a:t>
            </a:r>
          </a:p>
          <a:p>
            <a:pPr eaLnBrk="1" hangingPunct="1"/>
            <a:r>
              <a:rPr lang="nl-BE" sz="2400" smtClean="0"/>
              <a:t>use of on-line databases</a:t>
            </a:r>
          </a:p>
          <a:p>
            <a:pPr eaLnBrk="1" hangingPunct="1"/>
            <a:r>
              <a:rPr lang="nl-BE" sz="2400" smtClean="0"/>
              <a:t>Shared inhouse know - how</a:t>
            </a:r>
            <a:endParaRPr lang="nl-NL" sz="2400" smtClean="0"/>
          </a:p>
        </p:txBody>
      </p:sp>
      <p:sp>
        <p:nvSpPr>
          <p:cNvPr id="686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963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686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70662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6963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716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7066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7794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 smtClean="0"/>
              <a:t>Exact accounting of time </a:t>
            </a:r>
            <a:r>
              <a:rPr lang="nl-BE" dirty="0" err="1" smtClean="0"/>
              <a:t>spent</a:t>
            </a:r>
            <a:endParaRPr lang="nl-BE" dirty="0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7270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716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7794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 smtClean="0"/>
              <a:t>Exact accounting of time </a:t>
            </a:r>
            <a:r>
              <a:rPr lang="nl-BE" dirty="0" err="1" smtClean="0"/>
              <a:t>spent</a:t>
            </a:r>
            <a:endParaRPr lang="nl-BE" dirty="0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7270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73734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7373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Chart 9"/>
          <p:cNvGraphicFramePr>
            <a:graphicFrameLocks/>
          </p:cNvGraphicFramePr>
          <p:nvPr/>
        </p:nvGraphicFramePr>
        <p:xfrm>
          <a:off x="1527175" y="1895475"/>
          <a:ext cx="5994400" cy="3962400"/>
        </p:xfrm>
        <a:graphic>
          <a:graphicData uri="http://schemas.openxmlformats.org/presentationml/2006/ole">
            <p:oleObj spid="_x0000_s3074" r:id="rId4" imgW="5992887" imgH="3962743" progId="Excel.Sheet.8">
              <p:embed/>
            </p:oleObj>
          </a:graphicData>
        </a:graphic>
      </p:graphicFrame>
      <p:pic>
        <p:nvPicPr>
          <p:cNvPr id="3075" name="Picture 8" descr="iustica-titel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214313"/>
            <a:ext cx="2357438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33375"/>
            <a:ext cx="7772400" cy="1143000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GB" sz="3200" dirty="0">
                <a:latin typeface="+mj-lt"/>
                <a:ea typeface="+mj-ea"/>
                <a:cs typeface="+mj-cs"/>
              </a:rPr>
              <a:t>EXPECTATIONS FOR THE FUTURE</a:t>
            </a: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7475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7578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7680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7782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8192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7885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8294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7987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8397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8090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dirty="0" smtClean="0"/>
              <a:t>6.2.Communication</a:t>
            </a:r>
            <a:endParaRPr lang="nl-NL" dirty="0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935163"/>
            <a:ext cx="8713788" cy="43894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l-BE" smtClean="0"/>
              <a:t> </a:t>
            </a:r>
          </a:p>
          <a:p>
            <a:pPr eaLnBrk="1" hangingPunct="1"/>
            <a:r>
              <a:rPr lang="nl-BE" smtClean="0"/>
              <a:t>Use of e-mail with digital signature, availability through deviation of phone / mobile, use of phone over internet</a:t>
            </a:r>
          </a:p>
          <a:p>
            <a:pPr eaLnBrk="1" hangingPunct="1">
              <a:buFont typeface="Wingdings 2" pitchFamily="18" charset="2"/>
              <a:buNone/>
            </a:pPr>
            <a:endParaRPr lang="nl-BE" smtClean="0"/>
          </a:p>
          <a:p>
            <a:pPr eaLnBrk="1" hangingPunct="1">
              <a:buFont typeface="Wingdings 2" pitchFamily="18" charset="2"/>
              <a:buNone/>
            </a:pPr>
            <a:endParaRPr lang="nl-BE" smtClean="0"/>
          </a:p>
          <a:p>
            <a:pPr eaLnBrk="1" hangingPunct="1">
              <a:buFont typeface="Wingdings 2" pitchFamily="18" charset="2"/>
              <a:buNone/>
            </a:pPr>
            <a:endParaRPr lang="nl-BE" smtClean="0"/>
          </a:p>
          <a:p>
            <a:pPr eaLnBrk="1" hangingPunct="1"/>
            <a:r>
              <a:rPr lang="nl-BE" smtClean="0"/>
              <a:t>Presentation of information : </a:t>
            </a:r>
            <a:r>
              <a:rPr lang="nl-BE" sz="2400" smtClean="0"/>
              <a:t>use of EXCEL-sheets, Power Point presentations</a:t>
            </a:r>
            <a:endParaRPr lang="nl-NL" smtClean="0"/>
          </a:p>
        </p:txBody>
      </p:sp>
      <p:sp>
        <p:nvSpPr>
          <p:cNvPr id="8499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sp>
        <p:nvSpPr>
          <p:cNvPr id="54277" name="Line 4"/>
          <p:cNvSpPr>
            <a:spLocks noChangeShapeType="1"/>
          </p:cNvSpPr>
          <p:nvPr/>
        </p:nvSpPr>
        <p:spPr bwMode="auto">
          <a:xfrm>
            <a:off x="611188" y="1844675"/>
            <a:ext cx="7848600" cy="0"/>
          </a:xfrm>
          <a:prstGeom prst="line">
            <a:avLst/>
          </a:prstGeom>
          <a:noFill/>
          <a:ln w="31750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pic>
        <p:nvPicPr>
          <p:cNvPr id="6" name="Picture 7" descr="OC2007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284538"/>
            <a:ext cx="1670050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3213100"/>
            <a:ext cx="1735138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MBL2_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728788"/>
          </a:xfrm>
          <a:noFill/>
        </p:spPr>
        <p:txBody>
          <a:bodyPr/>
          <a:lstStyle/>
          <a:p>
            <a:pPr eaLnBrk="1" hangingPunct="1"/>
            <a:r>
              <a:rPr lang="en-GB" sz="3200" smtClean="0"/>
              <a:t>2. IN GENERAL: </a:t>
            </a:r>
            <a:br>
              <a:rPr lang="en-GB" sz="3200" smtClean="0"/>
            </a:br>
            <a:r>
              <a:rPr lang="en-GB" sz="3200" smtClean="0"/>
              <a:t>VIRTUAL OFFICE = PAPERLESS </a:t>
            </a:r>
          </a:p>
        </p:txBody>
      </p:sp>
      <p:sp>
        <p:nvSpPr>
          <p:cNvPr id="13315" name="Rectangle 11"/>
          <p:cNvSpPr>
            <a:spLocks noGrp="1" noChangeArrowheads="1"/>
          </p:cNvSpPr>
          <p:nvPr>
            <p:ph idx="1"/>
          </p:nvPr>
        </p:nvSpPr>
        <p:spPr>
          <a:xfrm>
            <a:off x="323850" y="1916113"/>
            <a:ext cx="8020050" cy="42179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Paperless file management</a:t>
            </a:r>
            <a:br>
              <a:rPr lang="en-GB" sz="2000" dirty="0" smtClean="0"/>
            </a:br>
            <a:endParaRPr lang="en-GB" sz="2000" dirty="0" smtClean="0"/>
          </a:p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Paperless know-how: </a:t>
            </a:r>
            <a:br>
              <a:rPr lang="en-GB" sz="2000" dirty="0" smtClean="0"/>
            </a:br>
            <a:endParaRPr lang="en-GB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en-GB" sz="2000" dirty="0" smtClean="0"/>
              <a:t>Free online sources: searches (</a:t>
            </a:r>
            <a:r>
              <a:rPr lang="en-GB" sz="2000" dirty="0" smtClean="0">
                <a:hlinkClick r:id="rId3"/>
              </a:rPr>
              <a:t>Google</a:t>
            </a:r>
            <a:r>
              <a:rPr lang="en-GB" sz="2000" dirty="0" smtClean="0"/>
              <a:t>), government websites (</a:t>
            </a:r>
            <a:r>
              <a:rPr lang="en-GB" sz="2000" dirty="0" err="1" smtClean="0"/>
              <a:t>Moniteur</a:t>
            </a:r>
            <a:r>
              <a:rPr lang="en-GB" sz="2000" dirty="0" smtClean="0"/>
              <a:t>), dictionaries (</a:t>
            </a:r>
            <a:r>
              <a:rPr lang="en-GB" sz="2000" dirty="0" smtClean="0">
                <a:hlinkClick r:id="rId4"/>
              </a:rPr>
              <a:t>www.granddictionaire.com</a:t>
            </a:r>
            <a:r>
              <a:rPr lang="en-GB" sz="2000" dirty="0" smtClean="0"/>
              <a:t>, </a:t>
            </a:r>
            <a:r>
              <a:rPr lang="en-GB" sz="2000" dirty="0" smtClean="0">
                <a:hlinkClick r:id="rId4"/>
              </a:rPr>
              <a:t>www.wordreference.com</a:t>
            </a:r>
            <a:r>
              <a:rPr lang="en-GB" sz="2000" dirty="0" smtClean="0"/>
              <a:t>, …) </a:t>
            </a:r>
            <a:br>
              <a:rPr lang="en-GB" sz="2000" dirty="0" smtClean="0"/>
            </a:br>
            <a:endParaRPr lang="en-GB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en-GB" sz="2000" dirty="0" smtClean="0"/>
              <a:t>Online with charges : LexisNexis, </a:t>
            </a:r>
            <a:r>
              <a:rPr lang="en-GB" sz="2000" dirty="0" smtClean="0">
                <a:hlinkClick r:id="rId5"/>
              </a:rPr>
              <a:t>Jura</a:t>
            </a:r>
            <a:r>
              <a:rPr lang="en-GB" sz="2000" dirty="0" smtClean="0"/>
              <a:t>, </a:t>
            </a:r>
            <a:r>
              <a:rPr lang="en-GB" sz="2000" dirty="0" err="1" smtClean="0">
                <a:hlinkClick r:id="rId6"/>
              </a:rPr>
              <a:t>Strada</a:t>
            </a:r>
            <a:r>
              <a:rPr lang="en-GB" sz="2000" dirty="0" smtClean="0"/>
              <a:t>, … </a:t>
            </a:r>
            <a:br>
              <a:rPr lang="en-GB" sz="2000" dirty="0" smtClean="0"/>
            </a:br>
            <a:endParaRPr lang="en-GB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en-GB" sz="2000" dirty="0" smtClean="0"/>
              <a:t>CDs  available individually or through the server: dictionaries, forms (</a:t>
            </a:r>
            <a:r>
              <a:rPr lang="en-GB" sz="2000" dirty="0" err="1" smtClean="0"/>
              <a:t>Bijvoorbeeld</a:t>
            </a:r>
            <a:r>
              <a:rPr lang="en-GB" sz="2000" dirty="0" smtClean="0"/>
              <a:t>, BECK‘s compendium of forms,…)</a:t>
            </a:r>
          </a:p>
          <a:p>
            <a:pPr lvl="1" eaLnBrk="1" hangingPunct="1">
              <a:lnSpc>
                <a:spcPct val="80000"/>
              </a:lnSpc>
            </a:pPr>
            <a:endParaRPr lang="en-GB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en-GB" sz="2000" dirty="0" smtClean="0"/>
              <a:t>Office-wide database (know how sharing and management)</a:t>
            </a:r>
          </a:p>
        </p:txBody>
      </p:sp>
      <p:sp>
        <p:nvSpPr>
          <p:cNvPr id="1229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0825" y="6237288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13317" name="Rectangle 8"/>
          <p:cNvSpPr>
            <a:spLocks noChangeArrowheads="1"/>
          </p:cNvSpPr>
          <p:nvPr/>
        </p:nvSpPr>
        <p:spPr bwMode="auto">
          <a:xfrm>
            <a:off x="827088" y="404813"/>
            <a:ext cx="7772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nl-BE" sz="3600">
                <a:solidFill>
                  <a:schemeClr val="tx2"/>
                </a:solidFill>
              </a:rPr>
              <a:t/>
            </a:r>
            <a:br>
              <a:rPr lang="nl-BE" sz="3600">
                <a:solidFill>
                  <a:schemeClr val="tx2"/>
                </a:solidFill>
              </a:rPr>
            </a:br>
            <a:r>
              <a:rPr lang="nl-BE" sz="3600">
                <a:solidFill>
                  <a:schemeClr val="tx2"/>
                </a:solidFill>
              </a:rPr>
              <a:t/>
            </a:r>
            <a:br>
              <a:rPr lang="nl-BE" sz="3600">
                <a:solidFill>
                  <a:schemeClr val="tx2"/>
                </a:solidFill>
              </a:rPr>
            </a:br>
            <a:r>
              <a:rPr lang="nl-BE" sz="3600">
                <a:solidFill>
                  <a:schemeClr val="tx2"/>
                </a:solidFill>
              </a:rPr>
              <a:t/>
            </a:r>
            <a:br>
              <a:rPr lang="nl-BE" sz="3600">
                <a:solidFill>
                  <a:schemeClr val="tx2"/>
                </a:solidFill>
              </a:rPr>
            </a:br>
            <a:r>
              <a:rPr lang="nl-BE" sz="3600">
                <a:solidFill>
                  <a:schemeClr val="tx2"/>
                </a:solidFill>
              </a:rPr>
              <a:t/>
            </a:r>
            <a:br>
              <a:rPr lang="nl-BE" sz="3600">
                <a:solidFill>
                  <a:schemeClr val="tx2"/>
                </a:solidFill>
              </a:rPr>
            </a:br>
            <a:r>
              <a:rPr lang="nl-BE" sz="3600">
                <a:solidFill>
                  <a:schemeClr val="tx2"/>
                </a:solidFill>
              </a:rPr>
              <a:t/>
            </a:r>
            <a:br>
              <a:rPr lang="nl-BE" sz="3600">
                <a:solidFill>
                  <a:schemeClr val="tx2"/>
                </a:solidFill>
              </a:rPr>
            </a:br>
            <a:r>
              <a:rPr lang="nl-BE" sz="3600">
                <a:solidFill>
                  <a:schemeClr val="tx2"/>
                </a:solidFill>
              </a:rPr>
              <a:t/>
            </a:r>
            <a:br>
              <a:rPr lang="nl-BE" sz="3600">
                <a:solidFill>
                  <a:schemeClr val="tx2"/>
                </a:solidFill>
              </a:rPr>
            </a:br>
            <a:r>
              <a:rPr lang="nl-BE" sz="3600">
                <a:solidFill>
                  <a:schemeClr val="tx2"/>
                </a:solidFill>
              </a:rPr>
              <a:t/>
            </a:r>
            <a:br>
              <a:rPr lang="nl-BE" sz="3600">
                <a:solidFill>
                  <a:schemeClr val="tx2"/>
                </a:solidFill>
              </a:rPr>
            </a:br>
            <a:endParaRPr lang="nl-NL" sz="3600">
              <a:solidFill>
                <a:schemeClr val="tx2"/>
              </a:solidFill>
            </a:endParaRPr>
          </a:p>
        </p:txBody>
      </p:sp>
      <p:sp>
        <p:nvSpPr>
          <p:cNvPr id="13318" name="Line 12"/>
          <p:cNvSpPr>
            <a:spLocks noChangeShapeType="1"/>
          </p:cNvSpPr>
          <p:nvPr/>
        </p:nvSpPr>
        <p:spPr bwMode="auto">
          <a:xfrm>
            <a:off x="827088" y="1844675"/>
            <a:ext cx="6913562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pic>
        <p:nvPicPr>
          <p:cNvPr id="13319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9950" y="1557338"/>
            <a:ext cx="1528763" cy="1736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500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0"/>
            <a:ext cx="5184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</p:spTree>
  </p:cSld>
  <p:clrMapOvr>
    <a:masterClrMapping/>
  </p:clrMapOvr>
  <p:transition spd="slow" advClick="0" advTm="15000">
    <p:cove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jdelijke aanduiding voor voettekst 2"/>
          <p:cNvSpPr txBox="1">
            <a:spLocks noGrp="1"/>
          </p:cNvSpPr>
          <p:nvPr/>
        </p:nvSpPr>
        <p:spPr bwMode="auto">
          <a:xfrm>
            <a:off x="6084888" y="6284913"/>
            <a:ext cx="2462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nl-NL" sz="1200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 cstate="print"/>
          <a:srcRect l="13583" t="19370" r="10039"/>
          <a:stretch>
            <a:fillRect/>
          </a:stretch>
        </p:blipFill>
        <p:spPr bwMode="auto">
          <a:xfrm>
            <a:off x="0" y="0"/>
            <a:ext cx="9144000" cy="6032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162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2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200" dirty="0" smtClean="0"/>
              <a:t>6. 3. Results: law practice management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GB" sz="2400" dirty="0" smtClean="0"/>
              <a:t>Reduced office space</a:t>
            </a:r>
          </a:p>
          <a:p>
            <a:pPr eaLnBrk="1" hangingPunct="1">
              <a:spcAft>
                <a:spcPts val="1200"/>
              </a:spcAft>
            </a:pPr>
            <a:r>
              <a:rPr lang="en-GB" sz="2400" dirty="0" smtClean="0"/>
              <a:t>Work at home or from anywhere = work at the office</a:t>
            </a:r>
          </a:p>
          <a:p>
            <a:pPr eaLnBrk="1" hangingPunct="1">
              <a:spcAft>
                <a:spcPts val="1200"/>
              </a:spcAft>
            </a:pPr>
            <a:r>
              <a:rPr lang="nl-BE" sz="2400" dirty="0" err="1" smtClean="0"/>
              <a:t>Increased</a:t>
            </a:r>
            <a:r>
              <a:rPr lang="nl-BE" sz="2400" dirty="0" smtClean="0"/>
              <a:t> </a:t>
            </a:r>
            <a:r>
              <a:rPr lang="nl-BE" sz="2400" dirty="0" err="1" smtClean="0"/>
              <a:t>income</a:t>
            </a:r>
            <a:r>
              <a:rPr lang="nl-BE" sz="2400" dirty="0" smtClean="0"/>
              <a:t> per page of paper </a:t>
            </a:r>
            <a:r>
              <a:rPr lang="nl-BE" sz="2400" dirty="0" err="1" smtClean="0"/>
              <a:t>used</a:t>
            </a:r>
            <a:endParaRPr lang="nl-BE" sz="2400" dirty="0" smtClean="0"/>
          </a:p>
          <a:p>
            <a:pPr eaLnBrk="1" hangingPunct="1">
              <a:spcAft>
                <a:spcPts val="1200"/>
              </a:spcAft>
            </a:pPr>
            <a:r>
              <a:rPr lang="nl-BE" sz="2400" dirty="0" smtClean="0"/>
              <a:t>New gadgets </a:t>
            </a:r>
            <a:r>
              <a:rPr lang="nl-BE" sz="2400" dirty="0" err="1" smtClean="0"/>
              <a:t>ahead</a:t>
            </a:r>
            <a:endParaRPr lang="en-GB" sz="2400" dirty="0" smtClean="0">
              <a:solidFill>
                <a:srgbClr val="FFFF00"/>
              </a:solidFill>
            </a:endParaRPr>
          </a:p>
        </p:txBody>
      </p:sp>
      <p:sp>
        <p:nvSpPr>
          <p:cNvPr id="8806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0825" y="6308725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81925" name="Line 4"/>
          <p:cNvSpPr>
            <a:spLocks noChangeShapeType="1"/>
          </p:cNvSpPr>
          <p:nvPr/>
        </p:nvSpPr>
        <p:spPr bwMode="auto">
          <a:xfrm>
            <a:off x="827088" y="1844675"/>
            <a:ext cx="7705725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>
                <a:srgbClr val="33CCCC"/>
              </a:buClr>
              <a:buFontTx/>
              <a:buChar char="•"/>
            </a:pPr>
            <a:r>
              <a:rPr lang="en-GB" sz="2800" smtClean="0"/>
              <a:t> Office space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en-GB" sz="2000" smtClean="0"/>
              <a:t>Currently 320 m² of which 1/3 in reserve</a:t>
            </a:r>
            <a:br>
              <a:rPr lang="en-GB" sz="2000" smtClean="0"/>
            </a:br>
            <a:endParaRPr lang="en-GB" sz="2000" smtClean="0"/>
          </a:p>
          <a:p>
            <a:pPr lvl="1" eaLnBrk="1" hangingPunct="1"/>
            <a:r>
              <a:rPr lang="en-GB" sz="2000" smtClean="0"/>
              <a:t>2 workspaces in 12 to 24 m²</a:t>
            </a:r>
            <a:br>
              <a:rPr lang="en-GB" sz="2000" smtClean="0"/>
            </a:br>
            <a:endParaRPr lang="en-GB" sz="2000" smtClean="0"/>
          </a:p>
          <a:p>
            <a:pPr lvl="1" eaLnBrk="1" hangingPunct="1"/>
            <a:r>
              <a:rPr lang="en-GB" sz="2000" smtClean="0"/>
              <a:t>Plug-in system</a:t>
            </a:r>
          </a:p>
          <a:p>
            <a:pPr lvl="1" eaLnBrk="1" hangingPunct="1"/>
            <a:endParaRPr lang="en-GB" sz="2000" smtClean="0"/>
          </a:p>
          <a:p>
            <a:pPr lvl="1" eaLnBrk="1" hangingPunct="1"/>
            <a:r>
              <a:rPr lang="en-GB" sz="2000" smtClean="0"/>
              <a:t>Multifunctional projection room for meetings, workspace, library, etc.</a:t>
            </a:r>
          </a:p>
          <a:p>
            <a:pPr lvl="1" eaLnBrk="1" hangingPunct="1"/>
            <a:endParaRPr lang="en-GB" sz="2000" smtClean="0"/>
          </a:p>
          <a:p>
            <a:pPr lvl="1" eaLnBrk="1" hangingPunct="1"/>
            <a:r>
              <a:rPr lang="en-GB" sz="2000" smtClean="0"/>
              <a:t>Meetings outside the office with all access to all law practice data</a:t>
            </a:r>
          </a:p>
        </p:txBody>
      </p:sp>
      <p:sp>
        <p:nvSpPr>
          <p:cNvPr id="9011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0825" y="6237288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solidFill>
                  <a:schemeClr val="bg1"/>
                </a:solidFill>
              </a:rPr>
              <a:t>Avenue Louise 109</a:t>
            </a:r>
          </a:p>
        </p:txBody>
      </p:sp>
      <p:pic>
        <p:nvPicPr>
          <p:cNvPr id="83971" name="Picture 4" descr="gevelkopi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28775" y="1935163"/>
            <a:ext cx="5886450" cy="4389437"/>
          </a:xfrm>
          <a:noFill/>
        </p:spPr>
      </p:pic>
      <p:sp>
        <p:nvSpPr>
          <p:cNvPr id="9318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0" y="6286500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pic>
        <p:nvPicPr>
          <p:cNvPr id="83973" name="Picture 9" descr="iustica.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63" y="3214688"/>
            <a:ext cx="3887787" cy="10795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200" smtClean="0"/>
              <a:t>NEW OFFICE SPACE IUSTICA.BE = 320 m²</a:t>
            </a:r>
          </a:p>
        </p:txBody>
      </p:sp>
      <p:pic>
        <p:nvPicPr>
          <p:cNvPr id="849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6588" y="1990725"/>
            <a:ext cx="5400675" cy="3884613"/>
          </a:xfrm>
        </p:spPr>
      </p:pic>
      <p:sp>
        <p:nvSpPr>
          <p:cNvPr id="94210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271463" algn="l"/>
              </a:tabLst>
            </a:pPr>
            <a:r>
              <a:rPr lang="en-GB" sz="2800" smtClean="0"/>
              <a:t>TRADITIONAL LAW PRACTICE – DOCUMENT VOLUME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GB" sz="1600" smtClean="0"/>
              <a:t>Filing cabinet: 198 cm (hight) х 43 cm (depth) х 120 cm (width)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smtClean="0"/>
              <a:t>1 filing cabinet = 5 depositors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smtClean="0"/>
              <a:t>1 depositor = 120 cm width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smtClean="0"/>
              <a:t>120 cm width * 5 depositors = Absolute filing space per filing cabinet = 600 cm 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smtClean="0"/>
              <a:t>600 cm / 5.5 cm hight of one pack of Paper Din A4  = 109 packs of paper with each 500 pages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smtClean="0"/>
              <a:t>=&gt; each file cabinet can hold </a:t>
            </a:r>
            <a:r>
              <a:rPr lang="en-GB" sz="1600" b="1" smtClean="0"/>
              <a:t>54‘500 pages</a:t>
            </a:r>
            <a:endParaRPr lang="en-GB" sz="1600" smtClean="0"/>
          </a:p>
        </p:txBody>
      </p:sp>
      <p:pic>
        <p:nvPicPr>
          <p:cNvPr id="86020" name="Picture 4" descr="20070401 klasseerka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48363" y="2874963"/>
            <a:ext cx="2166937" cy="2214562"/>
          </a:xfrm>
        </p:spPr>
      </p:pic>
      <p:sp>
        <p:nvSpPr>
          <p:cNvPr id="95234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79388" y="6308725"/>
            <a:ext cx="3352800" cy="36512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nl-NL" dirty="0" err="1" smtClean="0"/>
              <a:t>iustica</a:t>
            </a:r>
            <a:r>
              <a:rPr lang="nl-NL" sz="1000" dirty="0" err="1" smtClean="0">
                <a:solidFill>
                  <a:srgbClr val="33CCCC"/>
                </a:solidFill>
              </a:rPr>
              <a:t>.BE</a:t>
            </a:r>
            <a:endParaRPr lang="nl-NL" sz="1000" dirty="0" smtClean="0">
              <a:solidFill>
                <a:srgbClr val="33CCCC"/>
              </a:solidFill>
            </a:endParaRPr>
          </a:p>
        </p:txBody>
      </p:sp>
      <p:pic>
        <p:nvPicPr>
          <p:cNvPr id="86022" name="Picture 5" descr="20070401 pakken papier van 500 pagina'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357563"/>
            <a:ext cx="21605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179388" y="6237288"/>
            <a:ext cx="3352800" cy="36512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250825" y="404813"/>
            <a:ext cx="8893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2400">
                <a:solidFill>
                  <a:schemeClr val="tx2"/>
                </a:solidFill>
              </a:rPr>
              <a:t>VIRTUAL LAW OFFICE = REDUCTION FILE CABINETS</a:t>
            </a:r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250825" y="1773238"/>
            <a:ext cx="59055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buFontTx/>
              <a:buChar char="–"/>
            </a:pPr>
            <a:r>
              <a:rPr lang="en-US"/>
              <a:t>Memory space used = 75 GB = 215’500 documents with different volume</a:t>
            </a:r>
          </a:p>
          <a:p>
            <a:pPr marL="742950" lvl="1" indent="-285750">
              <a:buFontTx/>
              <a:buNone/>
            </a:pPr>
            <a:endParaRPr lang="de-DE"/>
          </a:p>
          <a:p>
            <a:pPr marL="742950" lvl="1" indent="-285750">
              <a:buFontTx/>
              <a:buChar char="–"/>
            </a:pPr>
            <a:r>
              <a:rPr lang="de-DE"/>
              <a:t>1 page of text averages 75 Kb</a:t>
            </a:r>
            <a:br>
              <a:rPr lang="de-DE"/>
            </a:br>
            <a:endParaRPr lang="de-DE"/>
          </a:p>
          <a:p>
            <a:pPr marL="742950" lvl="1" indent="-285750">
              <a:buFontTx/>
              <a:buChar char="–"/>
            </a:pPr>
            <a:r>
              <a:rPr lang="de-DE"/>
              <a:t>75 GB / 75 Kb = 1‘050‘000 pages of text</a:t>
            </a:r>
            <a:br>
              <a:rPr lang="de-DE"/>
            </a:br>
            <a:endParaRPr lang="de-DE"/>
          </a:p>
          <a:p>
            <a:pPr marL="742950" lvl="1" indent="-285750">
              <a:buFontTx/>
              <a:buChar char="–"/>
            </a:pPr>
            <a:r>
              <a:rPr lang="de-DE"/>
              <a:t>1‘050‘000 pages of text / 54.500 pages in one file cabinet = </a:t>
            </a:r>
            <a:r>
              <a:rPr lang="de-DE" b="1"/>
              <a:t>reduction of 19,26 file cabinets</a:t>
            </a:r>
          </a:p>
        </p:txBody>
      </p:sp>
      <p:sp>
        <p:nvSpPr>
          <p:cNvPr id="87045" name="Text Box 4"/>
          <p:cNvSpPr txBox="1">
            <a:spLocks noChangeArrowheads="1"/>
          </p:cNvSpPr>
          <p:nvPr/>
        </p:nvSpPr>
        <p:spPr bwMode="auto">
          <a:xfrm>
            <a:off x="3903663" y="55324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en-GB" sz="3600">
              <a:latin typeface="Times New Roman" pitchFamily="18" charset="0"/>
            </a:endParaRPr>
          </a:p>
        </p:txBody>
      </p:sp>
      <p:pic>
        <p:nvPicPr>
          <p:cNvPr id="87046" name="Picture 5" descr="http://www.buysoft.co.kr/mall/read.asp?no=50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4508500"/>
            <a:ext cx="21399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7" name="Rectangle 13"/>
          <p:cNvSpPr>
            <a:spLocks noChangeArrowheads="1"/>
          </p:cNvSpPr>
          <p:nvPr/>
        </p:nvSpPr>
        <p:spPr bwMode="auto">
          <a:xfrm>
            <a:off x="6443663" y="1989138"/>
            <a:ext cx="2449512" cy="3600450"/>
          </a:xfrm>
          <a:prstGeom prst="rect">
            <a:avLst/>
          </a:prstGeom>
          <a:solidFill>
            <a:schemeClr val="bg2">
              <a:alpha val="58823"/>
            </a:schemeClr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87048" name="Picture 14" descr="20070401 klasseerka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2060575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9" name="Picture 24" descr="20070401 klasseerka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2060575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25" descr="20070401 klasseerka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3284538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1" name="Picture 26" descr="20070401 klasseerka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3284538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2" name="Picture 27" descr="20070401 klasseerka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443706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3" name="Picture 28" descr="20070401 klasseerka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443706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4" name="Line 12"/>
          <p:cNvSpPr>
            <a:spLocks noChangeShapeType="1"/>
          </p:cNvSpPr>
          <p:nvPr/>
        </p:nvSpPr>
        <p:spPr bwMode="auto">
          <a:xfrm flipV="1">
            <a:off x="6227763" y="1700213"/>
            <a:ext cx="2916237" cy="42497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331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iustica</a:t>
            </a:r>
            <a:r>
              <a:rPr lang="nl-NL" sz="1000">
                <a:solidFill>
                  <a:srgbClr val="33CCCC"/>
                </a:solidFill>
              </a:rPr>
              <a:t>.BE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Line 5"/>
          <p:cNvSpPr>
            <a:spLocks noChangeShapeType="1"/>
          </p:cNvSpPr>
          <p:nvPr/>
        </p:nvSpPr>
        <p:spPr bwMode="auto">
          <a:xfrm flipV="1">
            <a:off x="2843213" y="1916113"/>
            <a:ext cx="194310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  <p:sp>
        <p:nvSpPr>
          <p:cNvPr id="14343" name="Line 6"/>
          <p:cNvSpPr>
            <a:spLocks noChangeShapeType="1"/>
          </p:cNvSpPr>
          <p:nvPr/>
        </p:nvSpPr>
        <p:spPr bwMode="auto">
          <a:xfrm>
            <a:off x="2700338" y="1916113"/>
            <a:ext cx="182880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>
                <a:srgbClr val="33CCCC"/>
              </a:buClr>
              <a:buFontTx/>
              <a:buChar char="•"/>
            </a:pPr>
            <a:r>
              <a:rPr lang="en-GB" sz="2800" smtClean="0"/>
              <a:t>Increased revenue/ 500 A4 pages</a:t>
            </a:r>
          </a:p>
        </p:txBody>
      </p:sp>
      <p:pic>
        <p:nvPicPr>
          <p:cNvPr id="88067" name="Picture 3" descr="20070401 pakken papier van 500 pagina'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59113" y="4076700"/>
            <a:ext cx="3241675" cy="2287588"/>
          </a:xfrm>
        </p:spPr>
      </p:pic>
      <p:sp>
        <p:nvSpPr>
          <p:cNvPr id="9728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0825" y="6237288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9144000" cy="4114800"/>
          </a:xfrm>
        </p:spPr>
        <p:txBody>
          <a:bodyPr/>
          <a:lstStyle/>
          <a:p>
            <a:pPr lvl="1" algn="ctr" eaLnBrk="1" hangingPunct="1"/>
            <a:r>
              <a:rPr lang="en-GB" sz="2000" smtClean="0"/>
              <a:t>2005:   6'035 € revenue per 500 A4 pages</a:t>
            </a:r>
          </a:p>
          <a:p>
            <a:pPr lvl="1" algn="ctr" eaLnBrk="1" hangingPunct="1"/>
            <a:r>
              <a:rPr lang="en-GB" sz="2000" smtClean="0"/>
              <a:t>2006:   8‘135 € revenue per 500 A4 pages</a:t>
            </a:r>
          </a:p>
          <a:p>
            <a:pPr lvl="1" algn="ctr" eaLnBrk="1" hangingPunct="1"/>
            <a:r>
              <a:rPr lang="en-GB" sz="2000" smtClean="0"/>
              <a:t>2007: 11’816 € revenue per 500 A4 pages</a:t>
            </a:r>
          </a:p>
          <a:p>
            <a:pPr lvl="1" algn="ctr" eaLnBrk="1" hangingPunct="1"/>
            <a:r>
              <a:rPr lang="en-GB" sz="2000" smtClean="0"/>
              <a:t>2008:   9’312 € revenue per 500 A4 pages</a:t>
            </a:r>
          </a:p>
          <a:p>
            <a:pPr lvl="1" algn="ctr" eaLnBrk="1" hangingPunct="1"/>
            <a:r>
              <a:rPr lang="en-GB" sz="2000" smtClean="0"/>
              <a:t>2009: 10’249 € revenue per 500 A4 pages</a:t>
            </a:r>
          </a:p>
          <a:p>
            <a:pPr lvl="1" eaLnBrk="1" hangingPunct="1"/>
            <a:endParaRPr lang="en-GB" sz="2000" smtClean="0"/>
          </a:p>
          <a:p>
            <a:pPr lvl="1" eaLnBrk="1" hangingPunct="1">
              <a:buFontTx/>
              <a:buNone/>
            </a:pPr>
            <a:endParaRPr lang="en-GB" sz="2000" smtClean="0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>
                <a:srgbClr val="33CCCC"/>
              </a:buClr>
              <a:buFontTx/>
              <a:buChar char="•"/>
            </a:pPr>
            <a:r>
              <a:rPr lang="en-GB" smtClean="0"/>
              <a:t>Gadgets to come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Tx/>
              <a:buChar char="•"/>
            </a:pPr>
            <a:r>
              <a:rPr lang="en-GB" smtClean="0"/>
              <a:t>Possible equipment: voice recognition software</a:t>
            </a:r>
          </a:p>
          <a:p>
            <a:pPr lvl="1" eaLnBrk="1" hangingPunct="1">
              <a:buFontTx/>
              <a:buNone/>
            </a:pPr>
            <a:endParaRPr lang="en-GB" smtClean="0"/>
          </a:p>
          <a:p>
            <a:pPr lvl="1" eaLnBrk="1" hangingPunct="1">
              <a:buFontTx/>
              <a:buChar char="•"/>
            </a:pPr>
            <a:r>
              <a:rPr lang="en-GB" smtClean="0"/>
              <a:t>Server outside of the office</a:t>
            </a:r>
          </a:p>
          <a:p>
            <a:pPr lvl="1" eaLnBrk="1" hangingPunct="1">
              <a:buFontTx/>
              <a:buNone/>
            </a:pPr>
            <a:endParaRPr lang="en-GB" smtClean="0"/>
          </a:p>
          <a:p>
            <a:pPr lvl="1" eaLnBrk="1" hangingPunct="1">
              <a:buFontTx/>
              <a:buChar char="•"/>
            </a:pPr>
            <a:r>
              <a:rPr lang="en-GB" smtClean="0"/>
              <a:t>client’s access to file</a:t>
            </a:r>
          </a:p>
          <a:p>
            <a:pPr eaLnBrk="1" hangingPunct="1"/>
            <a:endParaRPr lang="en-GB" smtClean="0"/>
          </a:p>
        </p:txBody>
      </p:sp>
      <p:sp>
        <p:nvSpPr>
          <p:cNvPr id="10035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0825" y="6308725"/>
            <a:ext cx="3352800" cy="36512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pPr eaLnBrk="1" hangingPunct="1"/>
            <a:r>
              <a:rPr lang="en-GB" sz="3200" smtClean="0"/>
              <a:t>CONCLUSIONS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400" smtClean="0"/>
              <a:t>The virtual office= </a:t>
            </a:r>
            <a:r>
              <a:rPr lang="nl-NL" sz="2400" smtClean="0"/>
              <a:t>paperless without exception</a:t>
            </a:r>
            <a:endParaRPr lang="en-GB" sz="2400" smtClean="0"/>
          </a:p>
          <a:p>
            <a:pPr eaLnBrk="1" hangingPunct="1">
              <a:lnSpc>
                <a:spcPct val="80000"/>
              </a:lnSpc>
            </a:pPr>
            <a:endParaRPr lang="en-GB" sz="2400" smtClean="0"/>
          </a:p>
          <a:p>
            <a:pPr eaLnBrk="1" hangingPunct="1">
              <a:lnSpc>
                <a:spcPct val="80000"/>
              </a:lnSpc>
            </a:pPr>
            <a:r>
              <a:rPr lang="en-GB" sz="2400" smtClean="0"/>
              <a:t>The virtual office = no way back</a:t>
            </a:r>
          </a:p>
          <a:p>
            <a:pPr eaLnBrk="1" hangingPunct="1">
              <a:lnSpc>
                <a:spcPct val="80000"/>
              </a:lnSpc>
            </a:pPr>
            <a:endParaRPr lang="en-GB" sz="2400" smtClean="0"/>
          </a:p>
          <a:p>
            <a:pPr eaLnBrk="1" hangingPunct="1">
              <a:lnSpc>
                <a:spcPct val="80000"/>
              </a:lnSpc>
            </a:pPr>
            <a:r>
              <a:rPr lang="en-GB" sz="2400" smtClean="0"/>
              <a:t>The virtual office and total quality management</a:t>
            </a:r>
          </a:p>
          <a:p>
            <a:pPr eaLnBrk="1" hangingPunct="1">
              <a:lnSpc>
                <a:spcPct val="80000"/>
              </a:lnSpc>
            </a:pPr>
            <a:endParaRPr lang="en-GB" sz="2400" smtClean="0"/>
          </a:p>
          <a:p>
            <a:pPr eaLnBrk="1" hangingPunct="1">
              <a:lnSpc>
                <a:spcPct val="80000"/>
              </a:lnSpc>
            </a:pPr>
            <a:r>
              <a:rPr lang="en-GB" sz="2400" smtClean="0"/>
              <a:t>The virtual office and the others: will they participate?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400" smtClean="0"/>
          </a:p>
        </p:txBody>
      </p:sp>
      <p:sp>
        <p:nvSpPr>
          <p:cNvPr id="11981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0825" y="6165850"/>
            <a:ext cx="3352800" cy="36512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  <p:sp>
        <p:nvSpPr>
          <p:cNvPr id="90117" name="Line 4"/>
          <p:cNvSpPr>
            <a:spLocks noChangeShapeType="1"/>
          </p:cNvSpPr>
          <p:nvPr/>
        </p:nvSpPr>
        <p:spPr bwMode="auto">
          <a:xfrm>
            <a:off x="827088" y="1484313"/>
            <a:ext cx="6913562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200" smtClean="0"/>
              <a:t>2. IN GENERAL:</a:t>
            </a:r>
            <a:br>
              <a:rPr lang="en-GB" sz="3200" smtClean="0"/>
            </a:br>
            <a:r>
              <a:rPr lang="en-GB" sz="3200" smtClean="0"/>
              <a:t>VIRTUAL OFFICE = PAPERLESS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35163"/>
            <a:ext cx="8229600" cy="45180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mtClean="0"/>
              <a:t>Limits of paperless file management: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GB" smtClean="0"/>
          </a:p>
          <a:p>
            <a:pPr eaLnBrk="1" hangingPunct="1">
              <a:lnSpc>
                <a:spcPct val="8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en-GB" sz="1900" smtClean="0"/>
              <a:t>Originals / back-up copies; archives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  <a:buFont typeface="Wingdings 2" pitchFamily="18" charset="2"/>
              <a:buNone/>
            </a:pPr>
            <a:endParaRPr lang="en-GB" sz="1900" smtClean="0"/>
          </a:p>
          <a:p>
            <a:pPr eaLnBrk="1" hangingPunct="1">
              <a:lnSpc>
                <a:spcPct val="8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en-GB" sz="1900" smtClean="0"/>
              <a:t>Information unavailable online (paper editions of doctrine, etc.)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GB" sz="1900" smtClean="0"/>
          </a:p>
          <a:p>
            <a:pPr eaLnBrk="1" hangingPunct="1">
              <a:lnSpc>
                <a:spcPct val="80000"/>
              </a:lnSpc>
            </a:pPr>
            <a:r>
              <a:rPr lang="en-GB" smtClean="0"/>
              <a:t>Attempts to avoid these limits: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GB" smtClean="0"/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GB" sz="1900" smtClean="0"/>
              <a:t>Documents with digital signature = original documents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 typeface="Wingdings 2" pitchFamily="18" charset="2"/>
              <a:buNone/>
            </a:pPr>
            <a:endParaRPr lang="en-GB" sz="1900" smtClean="0"/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GB" sz="1900" smtClean="0"/>
              <a:t>Electronic archives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 typeface="Wingdings 2" pitchFamily="18" charset="2"/>
              <a:buNone/>
            </a:pPr>
            <a:endParaRPr lang="en-GB" sz="1900" smtClean="0"/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GB" sz="1900" smtClean="0"/>
              <a:t>Online books and databanks are more and more developed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GB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GB" smtClean="0"/>
          </a:p>
        </p:txBody>
      </p:sp>
      <p:sp>
        <p:nvSpPr>
          <p:cNvPr id="1433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0825" y="6308725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nl-NL" dirty="0" err="1"/>
              <a:t>iustica</a:t>
            </a:r>
            <a:r>
              <a:rPr lang="nl-NL" sz="1000" dirty="0" err="1">
                <a:solidFill>
                  <a:srgbClr val="33CCCC"/>
                </a:solidFill>
              </a:rPr>
              <a:t>.BE</a:t>
            </a:r>
            <a:endParaRPr lang="nl-NL" sz="1000" dirty="0">
              <a:solidFill>
                <a:srgbClr val="33CCCC"/>
              </a:solidFill>
            </a:endParaRP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andaardontwerp">
  <a:themeElements>
    <a:clrScheme name="Standaardontwerp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4D4D4D"/>
      </a:hlink>
      <a:folHlink>
        <a:srgbClr val="B2B2B2"/>
      </a:folHlink>
    </a:clrScheme>
    <a:fontScheme name="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33CCCC"/>
          </a:buClr>
          <a:buSzTx/>
          <a:buFontTx/>
          <a:buChar char="•"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33CCCC"/>
          </a:buClr>
          <a:buSzTx/>
          <a:buFontTx/>
          <a:buChar char="•"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1099</Words>
  <Application>Microsoft Office PowerPoint</Application>
  <PresentationFormat>On-screen Show (4:3)</PresentationFormat>
  <Paragraphs>311</Paragraphs>
  <Slides>82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86" baseType="lpstr">
      <vt:lpstr>Standaardontwerp</vt:lpstr>
      <vt:lpstr>Flow</vt:lpstr>
      <vt:lpstr>Grafiek</vt:lpstr>
      <vt:lpstr>Microsoft Office Excel 97-2003 Worksheet</vt:lpstr>
      <vt:lpstr>Update: Virtual Law Office  Johan LAMBERS &amp; Anna SUSSAROVA  from iustica.BE    23.06.2010  5th CIS FORUM  Minsk</vt:lpstr>
      <vt:lpstr>TOPICS</vt:lpstr>
      <vt:lpstr>1. Presentation of iustica.BE</vt:lpstr>
      <vt:lpstr>1. Presentation of iustica.BE</vt:lpstr>
      <vt:lpstr>1. Presentation of iustica.BE</vt:lpstr>
      <vt:lpstr>Slide 6</vt:lpstr>
      <vt:lpstr>2. IN GENERAL:  VIRTUAL OFFICE = PAPERLESS </vt:lpstr>
      <vt:lpstr>Slide 8</vt:lpstr>
      <vt:lpstr>2. IN GENERAL: VIRTUAL OFFICE = PAPERLESS</vt:lpstr>
      <vt:lpstr>3. REQUIRED SKILLS</vt:lpstr>
      <vt:lpstr>Slide 11</vt:lpstr>
      <vt:lpstr>Slide 12</vt:lpstr>
      <vt:lpstr>EXCPECTATIONS FOR THE EQUIPMENT</vt:lpstr>
      <vt:lpstr>4. FILE MANAGEMENT WITHIN THE VIRTUAL OFFICE</vt:lpstr>
      <vt:lpstr>4.1. Data management</vt:lpstr>
      <vt:lpstr>Slide 16</vt:lpstr>
      <vt:lpstr>Slide 17</vt:lpstr>
      <vt:lpstr>Slide 18</vt:lpstr>
      <vt:lpstr>Slide 19</vt:lpstr>
      <vt:lpstr>4.2. Managing documents</vt:lpstr>
      <vt:lpstr>Slide 21</vt:lpstr>
      <vt:lpstr>Slide 22</vt:lpstr>
      <vt:lpstr>4.3. Three-step procedure</vt:lpstr>
      <vt:lpstr>Slide 24</vt:lpstr>
      <vt:lpstr>Slide 25</vt:lpstr>
      <vt:lpstr>Slide 26</vt:lpstr>
      <vt:lpstr>Slide 27</vt:lpstr>
      <vt:lpstr>5. VIRTUAL LAW PRACTICE MANAGEMENT</vt:lpstr>
      <vt:lpstr>5.1. Staff management </vt:lpstr>
      <vt:lpstr>Slide 30</vt:lpstr>
      <vt:lpstr>5.2. Finances </vt:lpstr>
      <vt:lpstr>Slide 32</vt:lpstr>
      <vt:lpstr>5.3. IT-administration </vt:lpstr>
      <vt:lpstr> 5.4. Continuous Learning </vt:lpstr>
      <vt:lpstr>Slide 35</vt:lpstr>
      <vt:lpstr>Slide 36</vt:lpstr>
      <vt:lpstr>Slide 37</vt:lpstr>
      <vt:lpstr>5.5. PR and Marketing</vt:lpstr>
      <vt:lpstr>6. RESULTS</vt:lpstr>
      <vt:lpstr>6.1. Results : file management</vt:lpstr>
      <vt:lpstr>Improved draft management</vt:lpstr>
      <vt:lpstr>Slide 42</vt:lpstr>
      <vt:lpstr>Improved data management</vt:lpstr>
      <vt:lpstr>Slide 44</vt:lpstr>
      <vt:lpstr>Slide 45</vt:lpstr>
      <vt:lpstr>Slide 46</vt:lpstr>
      <vt:lpstr>Slide 47</vt:lpstr>
      <vt:lpstr>Improved time management</vt:lpstr>
      <vt:lpstr>Slide 49</vt:lpstr>
      <vt:lpstr>Slide 50</vt:lpstr>
      <vt:lpstr>Slide 51</vt:lpstr>
      <vt:lpstr>Slide 52</vt:lpstr>
      <vt:lpstr>Improved legal research</vt:lpstr>
      <vt:lpstr>Slide 54</vt:lpstr>
      <vt:lpstr>Slide 55</vt:lpstr>
      <vt:lpstr>Slide 56</vt:lpstr>
      <vt:lpstr>Exact accounting of time spent</vt:lpstr>
      <vt:lpstr>Exact accounting of time spent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6.2.Communication</vt:lpstr>
      <vt:lpstr>Slide 68</vt:lpstr>
      <vt:lpstr>Slide 69</vt:lpstr>
      <vt:lpstr>Slide 70</vt:lpstr>
      <vt:lpstr>Slide 71</vt:lpstr>
      <vt:lpstr>Slide 72</vt:lpstr>
      <vt:lpstr>Slide 73</vt:lpstr>
      <vt:lpstr>6. 3. Results: law practice management</vt:lpstr>
      <vt:lpstr> Office space</vt:lpstr>
      <vt:lpstr>Avenue Louise 109</vt:lpstr>
      <vt:lpstr>NEW OFFICE SPACE IUSTICA.BE = 320 m²</vt:lpstr>
      <vt:lpstr>TRADITIONAL LAW PRACTICE – DOCUMENT VOLUME</vt:lpstr>
      <vt:lpstr>Slide 79</vt:lpstr>
      <vt:lpstr>Increased revenue/ 500 A4 pages</vt:lpstr>
      <vt:lpstr>Gadgets to come</vt:lpstr>
      <vt:lpstr>CONCLUSIONS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User</dc:creator>
  <cp:lastModifiedBy>Jo Lambers</cp:lastModifiedBy>
  <cp:revision>305</cp:revision>
  <dcterms:created xsi:type="dcterms:W3CDTF">2004-08-20T15:52:23Z</dcterms:created>
  <dcterms:modified xsi:type="dcterms:W3CDTF">2010-06-23T09:58:19Z</dcterms:modified>
</cp:coreProperties>
</file>